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Proxima Nova"/>
      <p:regular r:id="rId19"/>
      <p:bold r:id="rId20"/>
      <p:italic r:id="rId21"/>
      <p:boldItalic r:id="rId22"/>
    </p:embeddedFont>
    <p:embeddedFont>
      <p:font typeface="Roboto Mon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bold.fntdata"/><Relationship Id="rId22" Type="http://schemas.openxmlformats.org/officeDocument/2006/relationships/font" Target="fonts/ProximaNova-boldItalic.fntdata"/><Relationship Id="rId21" Type="http://schemas.openxmlformats.org/officeDocument/2006/relationships/font" Target="fonts/ProximaNova-italic.fntdata"/><Relationship Id="rId24" Type="http://schemas.openxmlformats.org/officeDocument/2006/relationships/font" Target="fonts/RobotoMono-bold.fntdata"/><Relationship Id="rId23" Type="http://schemas.openxmlformats.org/officeDocument/2006/relationships/font" Target="fonts/RobotoMon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Italic.fntdata"/><Relationship Id="rId25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ProximaNova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ae6b4d880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4ae6b4d880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Font typeface="Proxima Nova"/>
              <a:buChar char="●"/>
            </a:pPr>
            <a:r>
              <a:rPr lang="en" sz="13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Maximize locality: neighboring fields are approximately co-located in the database -&gt; faster disk access.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Font typeface="Proxima Nova"/>
              <a:buChar char="●"/>
            </a:pPr>
            <a:r>
              <a:rPr lang="en" sz="13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HEALPix uses spherical harmonics, cell edges are not geodesics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300"/>
              <a:buFont typeface="Proxima Nova"/>
              <a:buChar char="●"/>
            </a:pPr>
            <a:r>
              <a:rPr lang="en" sz="1300">
                <a:solidFill>
                  <a:srgbClr val="616161"/>
                </a:solidFill>
                <a:latin typeface="Proxima Nova"/>
                <a:ea typeface="Proxima Nova"/>
                <a:cs typeface="Proxima Nova"/>
                <a:sym typeface="Proxima Nova"/>
              </a:rPr>
              <a:t>COBE's quadrilateralized spherical cube has a complex projection in order to minimize distortion, subdivision is a quad-tree not a space filling curve, cell edges are not geodesics</a:t>
            </a:r>
            <a:endParaRPr sz="1300">
              <a:solidFill>
                <a:srgbClr val="61616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4ae6b4d88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4ae6b4d88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Brown outlines are the S2 cells that describe the comet's ephemeris.  Pink cells are those that the ephemeris has in common with the matched images outlined in red.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4ae6b4d88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4ae6b4d88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4ae6b4d88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4ae6b4d88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ae6b4d880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4ae6b4d880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4ae6b4d88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4ae6b4d88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4ae6b4d880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4ae6b4d880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ae6b4dc8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4ae6b4dc8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stro.umd.edu/~msk/sbnsis-test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4" y="744575"/>
            <a:ext cx="4831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CATCH up for the SMUG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4831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Kelley, Dan Darg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 Bodies User's Group Meeting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2023 Oct 4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10668">
            <a:off x="6402539" y="683278"/>
            <a:ext cx="1620029" cy="3512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227" y="1609304"/>
            <a:ext cx="1620924" cy="162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 rot="239099">
            <a:off x="5416789" y="1971185"/>
            <a:ext cx="1277789" cy="1146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Roboto"/>
                <a:ea typeface="Roboto"/>
                <a:cs typeface="Roboto"/>
                <a:sym typeface="Roboto"/>
              </a:rPr>
              <a:t>Now with uncertainty ellipses!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900200" y="4835700"/>
            <a:ext cx="7243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 Mono"/>
                <a:ea typeface="Roboto Mono"/>
                <a:cs typeface="Roboto Mono"/>
                <a:sym typeface="Roboto Mono"/>
              </a:rPr>
              <a:t>Ketchup by Amethyst Studio at Noun Project, CC BY 3.0</a:t>
            </a:r>
            <a:endParaRPr sz="800"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S2 geometry (CATCH v1)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Google's S2 library indexes the sphere with a space-filling (fractal) curve.  Benefits: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(Hilbert) curve maximizes locality.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Cell boundaries are geodesics.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E-W flip from Earth to Celestial Sphere does not affect results.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34327" lvl="0" marL="457200" rtl="0" algn="l">
              <a:spcBef>
                <a:spcPts val="1000"/>
              </a:spcBef>
              <a:spcAft>
                <a:spcPts val="0"/>
              </a:spcAft>
              <a:buSzPct val="1000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100x faster than equivalent Hierarchical Triangular Mesh (HTM) indexing.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723525"/>
            <a:ext cx="4267198" cy="369645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7" name="Google Shape;67;p14"/>
          <p:cNvSpPr txBox="1"/>
          <p:nvPr/>
        </p:nvSpPr>
        <p:spPr>
          <a:xfrm>
            <a:off x="5115900" y="4419975"/>
            <a:ext cx="387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s2geometry.io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50" y="152400"/>
            <a:ext cx="6451501" cy="483862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1346250" y="76200"/>
            <a:ext cx="6451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All indexed observations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21,513,410 data products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1996-2022</a:t>
            </a:r>
            <a:endParaRPr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33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4542" y="0"/>
            <a:ext cx="457491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368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160775" y="23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 </a:t>
            </a:r>
            <a:r>
              <a:rPr lang="en" u="sng">
                <a:solidFill>
                  <a:schemeClr val="hlink"/>
                </a:solidFill>
                <a:hlinkClick r:id="rId3"/>
              </a:rPr>
              <a:t>cloud-deployed</a:t>
            </a:r>
            <a:r>
              <a:rPr lang="en"/>
              <a:t> cutout service</a:t>
            </a:r>
            <a:endParaRPr/>
          </a:p>
        </p:txBody>
      </p:sp>
      <p:sp>
        <p:nvSpPr>
          <p:cNvPr id="99" name="Google Shape;99;p20"/>
          <p:cNvSpPr/>
          <p:nvPr/>
        </p:nvSpPr>
        <p:spPr>
          <a:xfrm>
            <a:off x="6187350" y="1362275"/>
            <a:ext cx="2493900" cy="301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Generate cutouts</a:t>
            </a:r>
            <a:endParaRPr i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Check for cached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</a:t>
            </a:r>
            <a:r>
              <a:rPr lang="en"/>
              <a:t>Fetch full-sized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Cutout data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Format result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(AWS Lambda)</a:t>
            </a:r>
            <a:endParaRPr/>
          </a:p>
        </p:txBody>
      </p:sp>
      <p:sp>
        <p:nvSpPr>
          <p:cNvPr id="100" name="Google Shape;100;p20"/>
          <p:cNvSpPr/>
          <p:nvPr/>
        </p:nvSpPr>
        <p:spPr>
          <a:xfrm>
            <a:off x="730925" y="1362275"/>
            <a:ext cx="1897500" cy="301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API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(AWS API Gateway)</a:t>
            </a:r>
            <a:endParaRPr/>
          </a:p>
        </p:txBody>
      </p:sp>
      <p:sp>
        <p:nvSpPr>
          <p:cNvPr id="101" name="Google Shape;101;p20"/>
          <p:cNvSpPr/>
          <p:nvPr/>
        </p:nvSpPr>
        <p:spPr>
          <a:xfrm>
            <a:off x="3459138" y="1362275"/>
            <a:ext cx="1897500" cy="301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/>
              <a:t>[Queue?]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(AWS Simple Queue Service)</a:t>
            </a:r>
            <a:endParaRPr/>
          </a:p>
        </p:txBody>
      </p:sp>
      <p:cxnSp>
        <p:nvCxnSpPr>
          <p:cNvPr id="102" name="Google Shape;102;p20"/>
          <p:cNvCxnSpPr/>
          <p:nvPr/>
        </p:nvCxnSpPr>
        <p:spPr>
          <a:xfrm>
            <a:off x="2628424" y="3651092"/>
            <a:ext cx="84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3" name="Google Shape;103;p20"/>
          <p:cNvCxnSpPr/>
          <p:nvPr/>
        </p:nvCxnSpPr>
        <p:spPr>
          <a:xfrm>
            <a:off x="5356649" y="3651092"/>
            <a:ext cx="842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4" name="Google Shape;104;p20"/>
          <p:cNvCxnSpPr/>
          <p:nvPr/>
        </p:nvCxnSpPr>
        <p:spPr>
          <a:xfrm rot="10800000">
            <a:off x="2615850" y="2154550"/>
            <a:ext cx="357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and possible future work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3999900" cy="37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API and front-end support for fixed coordinate searches.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new backend library (catch v2) uses a combined spatial-temporal index by appending an MJD suffix to the S2 cell ID.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Does this </a:t>
            </a:r>
            <a:r>
              <a:rPr lang="en"/>
              <a:t>improve performance?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Replace Horizons ephemeris generation with ASSIST?</a:t>
            </a:r>
            <a:endParaRPr/>
          </a:p>
        </p:txBody>
      </p:sp>
      <p:sp>
        <p:nvSpPr>
          <p:cNvPr id="111" name="Google Shape;111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surveys!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ATLAS coming soon.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LONEOS data review is this month.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Source catalog search tool?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MPC database integration?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Imagine an overlay of reported observations from the visualized data product.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Requires MPC db API.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(Automatic?) MPC PCCP and NEOCP searches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