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11" r:id="rId3"/>
    <p:sldId id="413" r:id="rId4"/>
    <p:sldId id="285" r:id="rId5"/>
    <p:sldId id="414" r:id="rId6"/>
    <p:sldId id="394" r:id="rId7"/>
    <p:sldId id="4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C2001-B59B-4BD8-8C48-99A16C281BA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5BD3-0251-4761-96A3-299E14A6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4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B2588-2F3D-4A8A-A7C0-4C6C1AC25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9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Nominal mission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9EB31-FD9A-0745-81A0-78EB0B9DD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9278-2744-D48E-0C99-A26193E4C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A00B3-FDD1-53F1-5F7E-C09575123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9CE41-B931-759C-F5A0-2AFBA9B8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F0E85-4404-F9E2-AEBE-D3AE66F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757C-3EA1-33CB-5E3A-4CA86D60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2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4ED9-0D9C-BB97-78A1-90CA48B1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B1C99-08DC-C669-40B9-883216D7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5660-F4A4-3BB2-8C89-BCB2EE10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86A8-A386-57DE-E520-D141FC16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15A92-D108-20C3-6E5D-2503EE86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5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ACCDD-2C5F-6CE6-1C10-5D279BF25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5C20E-157E-61D4-AC86-E70BAFA03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C6E0A-07D4-B0DB-A9C4-24A5C4DB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FEE8-2DE9-9DC6-06A2-AE659C29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8402-7DDB-2889-331F-89E1DEBE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2A52-3630-F877-78F7-B733884E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F505-2A12-2680-5213-6BD1A4844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13CE7-8558-DC7F-7CD0-9FED7523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C726-FDB0-8B50-2B49-7729000D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4AF1-456D-BA71-CD76-C9006130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D03A-A490-8FB6-186D-E0E1B473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0416-828B-16D6-6C21-2E92B316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1396-7064-F156-C0C4-4AD2D1EB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C0BC1-A1EB-BCEE-C86B-46F41437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6AD7-40F4-03D1-BCD2-D610CEE4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7E7B-621F-7EA8-076C-062646B4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5D179-BF8F-9570-8761-2A943F71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3E27B-CA31-D303-B528-70F9B8CF7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59D8B-1AB9-CC3E-C34B-B72F3447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996F2-3BD7-218F-CC3E-C37C76D2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1B596-7692-8975-61CC-5DFAA66C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921D-53EC-5C9B-964F-7F4C3F27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0F349-46E7-52A0-AB7D-7A47E11B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47957-9585-20DA-5CE2-292318361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1FD90-6BB1-1C1C-4435-FA2300F0A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1C50C-CA61-69D2-503A-B9FF93543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3F2AC-653A-6B46-9276-59E3A2BB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2D0B7-CE38-1826-4820-5AFCCE4B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51AA1-8BD2-926E-0E20-47C10FCC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2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C694-C279-00AE-2047-A1CAC75D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F31D7-94CE-2501-7BC1-70AF4ABE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1F653-1BB2-58E2-FDC3-D3B54A08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E2648-4BE8-13D2-A4BB-5732C297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157D2-E828-DC6C-2275-C0B7674C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06050-39BD-2D45-683D-D5A936A0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54AFE-1F87-7A1E-ECFD-F353241C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42DB-B4BA-A423-A1F1-1C524CC7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938BA-ADCA-2FAF-D34D-C6DFF7B5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FEB97-94BB-20A3-004D-08AA6059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F8DE4-DEB8-FF0C-F557-ACF424C1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F38DE-F923-F536-D75E-98DE9716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001DC-AFE9-4E26-88F5-42578713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158-1E0E-4212-D5E6-2CB0051E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1DD61-732F-E25D-C7FB-8507A2368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A527F-0807-837B-9931-D6EA68F8E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9F8CC-E909-5C07-7B37-1B28EB85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8383-3229-4EA4-370A-DC200639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75CCA-C4F1-B610-4B3F-FA6EDB26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0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D51D9-2BCD-08FB-F600-1570073D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C5ADA-A345-8083-0426-53AC62579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2A9B-9C4E-C3A8-A76B-41307BB5B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A153-36FB-ED66-A3B2-FB62F0C54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C695-D622-1170-82A4-DD1921C0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AE27A-B1BB-4AD6-B50A-78A9BC84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738" y="127071"/>
            <a:ext cx="4966151" cy="35921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MPC Annex @SBN Overview.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918" y="4934865"/>
            <a:ext cx="4513792" cy="13277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</a:rPr>
              <a:t>SBN Team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</a:rPr>
              <a:t>October 4, 2023 – San Antonio,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A9B96-FD84-41BD-9570-BC3AD26F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001" y="2191639"/>
            <a:ext cx="3686910" cy="36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5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web page&#10;&#10;Description automatically generated">
            <a:extLst>
              <a:ext uri="{FF2B5EF4-FFF2-40B4-BE49-F238E27FC236}">
                <a16:creationId xmlns:a16="http://schemas.microsoft.com/office/drawing/2014/main" id="{6FAE726A-D518-584A-85CB-DC70ED174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9228"/>
            <a:ext cx="4057044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F1FF8-5C48-CA49-AB61-FBAB9A4E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ED41-4470-7E40-94DC-6673C4A5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9AA56-9B10-8A4C-BB31-99599942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1C4FB600-6BE4-0146-BE47-C63CFE2E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8" y="93330"/>
            <a:ext cx="4053479" cy="2695385"/>
          </a:xfrm>
          <a:prstGeom prst="rect">
            <a:avLst/>
          </a:prstGeo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74E24E8-23BA-C840-8240-0992B217D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53" y="0"/>
            <a:ext cx="4084523" cy="44878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502FE6-B5E4-7745-B836-D3C427B6CD68}"/>
              </a:ext>
            </a:extLst>
          </p:cNvPr>
          <p:cNvSpPr txBox="1"/>
          <p:nvPr/>
        </p:nvSpPr>
        <p:spPr>
          <a:xfrm>
            <a:off x="1078173" y="4667534"/>
            <a:ext cx="84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Britannic Bold" panose="020B0903060703020204" pitchFamily="34" charset="77"/>
              </a:rPr>
              <a:t>Multiple useful products!</a:t>
            </a:r>
          </a:p>
        </p:txBody>
      </p:sp>
    </p:spTree>
    <p:extLst>
      <p:ext uri="{BB962C8B-B14F-4D97-AF65-F5344CB8AC3E}">
        <p14:creationId xmlns:p14="http://schemas.microsoft.com/office/powerpoint/2010/main" val="87758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D1A3-CD55-B447-AFEA-A9E7B63E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MPC Asteroid Name/Citation Search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73EDE3C3-0AC5-F240-9E16-88071CF74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55" y="1825625"/>
            <a:ext cx="5353290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46B7D-E7C2-E24E-9AC5-686932F2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973FB-752C-E74D-A47C-05A3C253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B987C-73BE-8140-BE65-BC93EF83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28222-A356-6A45-B630-45D570BC793B}"/>
              </a:ext>
            </a:extLst>
          </p:cNvPr>
          <p:cNvSpPr txBox="1"/>
          <p:nvPr/>
        </p:nvSpPr>
        <p:spPr>
          <a:xfrm>
            <a:off x="1487606" y="1419367"/>
            <a:ext cx="565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 quick lookup tool for asteroid naming history!</a:t>
            </a:r>
          </a:p>
        </p:txBody>
      </p:sp>
    </p:spTree>
    <p:extLst>
      <p:ext uri="{BB962C8B-B14F-4D97-AF65-F5344CB8AC3E}">
        <p14:creationId xmlns:p14="http://schemas.microsoft.com/office/powerpoint/2010/main" val="340558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0A06-BC16-2EAD-5707-A13439A4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/>
              <a:t>Pages that report the health of the MPC DB and Distribution</a:t>
            </a:r>
            <a:br>
              <a:rPr lang="en-US" sz="3200" dirty="0"/>
            </a:br>
            <a:r>
              <a:rPr lang="en-US" sz="2400" dirty="0"/>
              <a:t>(Plan to retire mpcbeta Postgres database)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E1E7B0-AA60-E3C8-8856-5FAD40666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85" t="16388" r="29035" b="11218"/>
          <a:stretch/>
        </p:blipFill>
        <p:spPr>
          <a:xfrm>
            <a:off x="532660" y="1481314"/>
            <a:ext cx="7114153" cy="487503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00A11-9268-A698-F868-91A0FF3D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67A4D-D9A9-6152-0D11-E2A14C36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00B8-1D3A-44A4-AFAA-9B3300B2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341EE-3133-AB1A-D988-7963B3132D04}"/>
              </a:ext>
            </a:extLst>
          </p:cNvPr>
          <p:cNvSpPr txBox="1"/>
          <p:nvPr/>
        </p:nvSpPr>
        <p:spPr>
          <a:xfrm>
            <a:off x="7776839" y="1837678"/>
            <a:ext cx="3882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mpc_sbn</a:t>
            </a:r>
            <a:r>
              <a:rPr lang="en-US" b="1" i="1" dirty="0"/>
              <a:t> </a:t>
            </a:r>
            <a:r>
              <a:rPr lang="en-US" dirty="0"/>
              <a:t>database has ALL tables of </a:t>
            </a:r>
            <a:r>
              <a:rPr lang="en-US" b="1" i="1" dirty="0"/>
              <a:t>mpcbeta</a:t>
            </a:r>
            <a:r>
              <a:rPr lang="en-US" dirty="0"/>
              <a:t> database and many other tables.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Distribution of almost all </a:t>
            </a:r>
            <a:r>
              <a:rPr lang="en-US" dirty="0" err="1"/>
              <a:t>mpc_sbn</a:t>
            </a:r>
            <a:r>
              <a:rPr lang="en-US" dirty="0"/>
              <a:t> tables (except observations) is done by a </a:t>
            </a:r>
            <a:r>
              <a:rPr lang="en-US" b="1" dirty="0"/>
              <a:t>separate SBN publication </a:t>
            </a:r>
            <a:r>
              <a:rPr lang="en-US" dirty="0"/>
              <a:t>(sbn146_other_tables_pub) and separate client's subscription.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strongly recommended to switch all client’s software/pipelines from </a:t>
            </a:r>
            <a:r>
              <a:rPr lang="en-US" b="1" i="1" dirty="0"/>
              <a:t>mpcbeta</a:t>
            </a:r>
            <a:r>
              <a:rPr lang="en-US" dirty="0"/>
              <a:t> to </a:t>
            </a:r>
            <a:r>
              <a:rPr lang="en-US" b="1" i="1" dirty="0" err="1"/>
              <a:t>mpc_sbn</a:t>
            </a:r>
            <a:r>
              <a:rPr lang="en-US" b="1" i="1" dirty="0"/>
              <a:t> </a:t>
            </a:r>
            <a:r>
              <a:rPr lang="en-US" dirty="0"/>
              <a:t>(and let SBN know).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7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0A06-BC16-2EAD-5707-A13439A4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44" y="384192"/>
            <a:ext cx="5289645" cy="219523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/>
              <a:t>As Well as the most currently reported observations</a:t>
            </a:r>
            <a:br>
              <a:rPr lang="en-US" sz="3200" b="1" u="sng" dirty="0"/>
            </a:br>
            <a:r>
              <a:rPr lang="en-US" sz="3200" b="1" u="sng" dirty="0"/>
              <a:t>and Annual Counts of Detections and Discoveries</a:t>
            </a:r>
            <a:br>
              <a:rPr lang="en-US" sz="32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00A11-9268-A698-F868-91A0FF3D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67A4D-D9A9-6152-0D11-E2A14C36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00B8-1D3A-44A4-AFAA-9B3300B2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80281B7-6F12-EB45-ADB2-5C505A75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3140957"/>
            <a:ext cx="5392196" cy="2653862"/>
          </a:xfrm>
          <a:prstGeom prst="rect">
            <a:avLst/>
          </a:prstGeom>
        </p:spPr>
      </p:pic>
      <p:pic>
        <p:nvPicPr>
          <p:cNvPr id="15" name="Picture 14" descr="A graph with purple and blue lines&#10;&#10;Description automatically generated">
            <a:extLst>
              <a:ext uri="{FF2B5EF4-FFF2-40B4-BE49-F238E27FC236}">
                <a16:creationId xmlns:a16="http://schemas.microsoft.com/office/drawing/2014/main" id="{DD9568EA-7DC4-4446-8424-360F6319A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82" y="699353"/>
            <a:ext cx="6293538" cy="56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6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916B76C-1F1A-3F40-B6B9-FCEBBACF9B74}"/>
              </a:ext>
            </a:extLst>
          </p:cNvPr>
          <p:cNvSpPr txBox="1"/>
          <p:nvPr/>
        </p:nvSpPr>
        <p:spPr>
          <a:xfrm>
            <a:off x="786104" y="931538"/>
            <a:ext cx="323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MPEC WATCH: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F9DF63-8D99-C348-B1F3-59003B78ADBF}"/>
              </a:ext>
            </a:extLst>
          </p:cNvPr>
          <p:cNvCxnSpPr/>
          <p:nvPr/>
        </p:nvCxnSpPr>
        <p:spPr>
          <a:xfrm>
            <a:off x="10108277" y="571804"/>
            <a:ext cx="0" cy="57962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AF0CD6-63BE-904A-B0CC-D8FC10911249}"/>
              </a:ext>
            </a:extLst>
          </p:cNvPr>
          <p:cNvSpPr txBox="1"/>
          <p:nvPr/>
        </p:nvSpPr>
        <p:spPr>
          <a:xfrm>
            <a:off x="523669" y="1404987"/>
            <a:ext cx="6354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Quanzhi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Ye, UMD</a:t>
            </a:r>
          </a:p>
        </p:txBody>
      </p:sp>
      <p:pic>
        <p:nvPicPr>
          <p:cNvPr id="4" name="Picture 3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B91532DB-5658-1343-8404-70D82057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26" y="205683"/>
            <a:ext cx="5930899" cy="26805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B76E66-415D-E34D-B60B-D0DE078FE7C3}"/>
              </a:ext>
            </a:extLst>
          </p:cNvPr>
          <p:cNvSpPr txBox="1"/>
          <p:nvPr/>
        </p:nvSpPr>
        <p:spPr>
          <a:xfrm>
            <a:off x="695384" y="2723926"/>
            <a:ext cx="540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Comet Statistics Page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AAF95-3B2E-AB43-850A-1F4023C7D425}"/>
              </a:ext>
            </a:extLst>
          </p:cNvPr>
          <p:cNvSpPr txBox="1"/>
          <p:nvPr/>
        </p:nvSpPr>
        <p:spPr>
          <a:xfrm>
            <a:off x="425094" y="3380945"/>
            <a:ext cx="8437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itannic Bold" panose="020B0903060703020204" pitchFamily="34" charset="77"/>
                <a:ea typeface="+mn-ea"/>
                <a:cs typeface="+mn-cs"/>
              </a:rPr>
              <a:t>Summarizes Comet </a:t>
            </a:r>
            <a:r>
              <a:rPr kumimoji="0" 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itannic Bold" panose="020B0903060703020204" pitchFamily="34" charset="77"/>
                <a:ea typeface="+mn-ea"/>
                <a:cs typeface="+mn-cs"/>
              </a:rPr>
              <a:t>Dicsoveries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itannic Bold" panose="020B0903060703020204" pitchFamily="34" charset="77"/>
                <a:ea typeface="+mn-ea"/>
                <a:cs typeface="+mn-cs"/>
              </a:rPr>
              <a:t> and Observations by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A graph with numbers and a number&#10;&#10;Description automatically generated">
            <a:extLst>
              <a:ext uri="{FF2B5EF4-FFF2-40B4-BE49-F238E27FC236}">
                <a16:creationId xmlns:a16="http://schemas.microsoft.com/office/drawing/2014/main" id="{CF2295F9-2CD1-8540-9BA5-13724864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836" y="3811387"/>
            <a:ext cx="6073780" cy="25307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5AFEE-26C9-F0A3-24EF-FB4587BE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81D69-C719-BF94-CD8A-CFDA8BCE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2A9F6-F0E1-EC30-C3CF-01B6D9E3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6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6A35-8146-5C9A-CEF5-C0EFD55E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but not least…                   October 4, 1957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071C-87C5-DB5F-844B-88B84711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1CEB1-4736-82B0-F081-D988DACD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MPC Annex @SBN - SBN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1C821-C36C-89B7-594E-A8440830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E27A-B1BB-4AD6-B50A-78A9BC84DDF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satellite in space with multiple antennas&#10;&#10;Description automatically generated">
            <a:extLst>
              <a:ext uri="{FF2B5EF4-FFF2-40B4-BE49-F238E27FC236}">
                <a16:creationId xmlns:a16="http://schemas.microsoft.com/office/drawing/2014/main" id="{68118752-4EF1-A647-7E8A-C9DA2FD85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8" y="1502814"/>
            <a:ext cx="7196623" cy="48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6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</Words>
  <Application>Microsoft Office PowerPoint</Application>
  <PresentationFormat>Widescreen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Helvetica Light</vt:lpstr>
      <vt:lpstr>Arial</vt:lpstr>
      <vt:lpstr>Britannic Bold</vt:lpstr>
      <vt:lpstr>Calibri</vt:lpstr>
      <vt:lpstr>Calibri Light</vt:lpstr>
      <vt:lpstr>Office Theme</vt:lpstr>
      <vt:lpstr>MPC Annex @SBN Overview.</vt:lpstr>
      <vt:lpstr>PowerPoint Presentation</vt:lpstr>
      <vt:lpstr>MPC Asteroid Name/Citation Search</vt:lpstr>
      <vt:lpstr>Pages that report the health of the MPC DB and Distribution (Plan to retire mpcbeta Postgres database)</vt:lpstr>
      <vt:lpstr>As Well as the most currently reported observations and Annual Counts of Detections and Discoveries </vt:lpstr>
      <vt:lpstr>PowerPoint Presentation</vt:lpstr>
      <vt:lpstr>Last but not least…                   October 4, 1957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Mamoutkine, Andrei A</dc:creator>
  <cp:lastModifiedBy>Andrei Mamoutkine</cp:lastModifiedBy>
  <cp:revision>39</cp:revision>
  <dcterms:created xsi:type="dcterms:W3CDTF">2022-11-14T19:47:56Z</dcterms:created>
  <dcterms:modified xsi:type="dcterms:W3CDTF">2023-10-03T23:22:24Z</dcterms:modified>
</cp:coreProperties>
</file>