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NG1fx9aJJ7kNONIqRodqgLLz2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Nominal mission status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43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Nominal mission status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Nominal mission status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Nominal mission status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Nominal mission status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Nominal mission status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Nominal mission status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Side">
  <p:cSld name="2S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492034" y="365125"/>
            <a:ext cx="3433352" cy="613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5009607" y="365124"/>
            <a:ext cx="6631576" cy="613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5" name="Google Shape;105;p25"/>
          <p:cNvCxnSpPr/>
          <p:nvPr/>
        </p:nvCxnSpPr>
        <p:spPr>
          <a:xfrm>
            <a:off x="4323805" y="365123"/>
            <a:ext cx="0" cy="6133647"/>
          </a:xfrm>
          <a:prstGeom prst="straightConnector1">
            <a:avLst/>
          </a:prstGeom>
          <a:noFill/>
          <a:ln w="9525" cap="flat" cmpd="sng">
            <a:solidFill>
              <a:srgbClr val="FFD52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Side">
  <p:cSld name="1-S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492033" y="365126"/>
            <a:ext cx="4112621" cy="137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492034" y="1920240"/>
            <a:ext cx="4112621" cy="4578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9" name="Google Shape;109;p26"/>
          <p:cNvCxnSpPr/>
          <p:nvPr/>
        </p:nvCxnSpPr>
        <p:spPr>
          <a:xfrm>
            <a:off x="4794068" y="365123"/>
            <a:ext cx="0" cy="6133647"/>
          </a:xfrm>
          <a:prstGeom prst="straightConnector1">
            <a:avLst/>
          </a:prstGeom>
          <a:noFill/>
          <a:ln w="9525" cap="flat" cmpd="sng">
            <a:solidFill>
              <a:srgbClr val="FFD52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 txBox="1">
            <a:spLocks noGrp="1"/>
          </p:cNvSpPr>
          <p:nvPr>
            <p:ph type="title"/>
          </p:nvPr>
        </p:nvSpPr>
        <p:spPr>
          <a:xfrm>
            <a:off x="415600" y="85367"/>
            <a:ext cx="7264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body" idx="1"/>
          </p:nvPr>
        </p:nvSpPr>
        <p:spPr>
          <a:xfrm>
            <a:off x="415600" y="18414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2"/>
          </p:nvPr>
        </p:nvSpPr>
        <p:spPr>
          <a:xfrm>
            <a:off x="6443200" y="18414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E0E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373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73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7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7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bn-ug.astro.umd.edu/mtg_20231004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>
            <a:spLocks noGrp="1"/>
          </p:cNvSpPr>
          <p:nvPr>
            <p:ph type="ctrTitle"/>
          </p:nvPr>
        </p:nvSpPr>
        <p:spPr>
          <a:xfrm>
            <a:off x="783771" y="1122363"/>
            <a:ext cx="10591800" cy="11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/>
              <a:t>Small Bodies Node User’s Group</a:t>
            </a:r>
            <a:endParaRPr dirty="0"/>
          </a:p>
        </p:txBody>
      </p:sp>
      <p:sp>
        <p:nvSpPr>
          <p:cNvPr id="177" name="Google Shape;177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Overview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Meeting material: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sbn-ug.astro.umd.edu</a:t>
            </a:r>
            <a:r>
              <a:rPr lang="en-US" dirty="0">
                <a:hlinkClick r:id="rId3"/>
              </a:rPr>
              <a:t>/mtg_20231004.shtml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9" descr="A group of people in a room&#10;&#10;Description automatically generated with medium confidence"/>
          <p:cNvPicPr preferRelativeResize="0"/>
          <p:nvPr/>
        </p:nvPicPr>
        <p:blipFill rotWithShape="1">
          <a:blip r:embed="rId3">
            <a:alphaModFix amt="20000"/>
          </a:blip>
          <a:srcRect t="9682" b="10580"/>
          <a:stretch/>
        </p:blipFill>
        <p:spPr>
          <a:xfrm>
            <a:off x="0" y="376168"/>
            <a:ext cx="10209743" cy="610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9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5153" y="792807"/>
            <a:ext cx="1818149" cy="50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2846" y="2077011"/>
            <a:ext cx="862763" cy="86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9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4712" y="3714072"/>
            <a:ext cx="1219031" cy="72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9" descr="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07175" y="5213672"/>
            <a:ext cx="834105" cy="8341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9"/>
          <p:cNvCxnSpPr/>
          <p:nvPr/>
        </p:nvCxnSpPr>
        <p:spPr>
          <a:xfrm>
            <a:off x="10108277" y="571804"/>
            <a:ext cx="0" cy="57962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9"/>
          <p:cNvSpPr txBox="1"/>
          <p:nvPr/>
        </p:nvSpPr>
        <p:spPr>
          <a:xfrm>
            <a:off x="337025" y="152574"/>
            <a:ext cx="9771300" cy="78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D620"/>
              </a:buClr>
              <a:buSzPts val="24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FBD620"/>
                </a:solidFill>
                <a:latin typeface="Arial"/>
                <a:ea typeface="Arial"/>
                <a:cs typeface="Arial"/>
                <a:sym typeface="Arial"/>
              </a:rPr>
              <a:t>SBN Meeting Highlights:</a:t>
            </a:r>
            <a:endParaRPr sz="2400" dirty="0">
              <a:solidFill>
                <a:srgbClr val="FBD6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Recently…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SBAG – SBN attended and presented.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UMD On-campus venue for July PDS MC F2F.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A. Raugh supporting Webinar series Steve Crawford is organizing to address issues of FAIR data access and Open Science.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DPS Booth planning … Many thanks to Anne Raugh and Kristina Lopez for generating material, and Tom Morgan and at the PO for organizing logistics</a:t>
            </a:r>
            <a:r>
              <a:rPr lang="en-US" sz="2400" dirty="0">
                <a:solidFill>
                  <a:schemeClr val="dk2"/>
                </a:solidFill>
              </a:rPr>
              <a:t>, and Ludmilla </a:t>
            </a:r>
            <a:r>
              <a:rPr lang="en-US" sz="2400" dirty="0" err="1">
                <a:solidFill>
                  <a:schemeClr val="dk2"/>
                </a:solidFill>
              </a:rPr>
              <a:t>Kolokolova</a:t>
            </a:r>
            <a:r>
              <a:rPr lang="en-US" sz="2400" dirty="0">
                <a:solidFill>
                  <a:schemeClr val="dk2"/>
                </a:solidFill>
              </a:rPr>
              <a:t> for planning the </a:t>
            </a:r>
            <a:r>
              <a:rPr lang="en-US" sz="2400" dirty="0" err="1">
                <a:solidFill>
                  <a:schemeClr val="dk2"/>
                </a:solidFill>
              </a:rPr>
              <a:t>SmUG</a:t>
            </a:r>
            <a:r>
              <a:rPr lang="en-US" sz="2400" dirty="0">
                <a:solidFill>
                  <a:schemeClr val="dk2"/>
                </a:solidFill>
              </a:rPr>
              <a:t>.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ADASS Organizing – Thanks to Asteroids Sub-node at PSI for helping to Organize the conference! Bea Mueller serves on the LOC</a:t>
            </a:r>
            <a:r>
              <a:rPr lang="en-US" sz="2400" dirty="0">
                <a:solidFill>
                  <a:schemeClr val="dk2"/>
                </a:solidFill>
              </a:rPr>
              <a:t>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IPDA (Bauer Chair) and IVOA (A. Raugh Sol. Sys. Interop chair) support.</a:t>
            </a: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2"/>
                </a:solidFill>
              </a:rPr>
              <a:t>Additional meeting support regularly provided by Eric Palmer (PI Asteroids </a:t>
            </a:r>
            <a:r>
              <a:rPr lang="en-US" sz="2400" dirty="0" err="1">
                <a:solidFill>
                  <a:schemeClr val="dk2"/>
                </a:solidFill>
              </a:rPr>
              <a:t>Subnode</a:t>
            </a:r>
            <a:r>
              <a:rPr lang="en-US" sz="2400" dirty="0">
                <a:solidFill>
                  <a:schemeClr val="dk2"/>
                </a:solidFill>
              </a:rPr>
              <a:t>),  and regular booth support from Ben Hirsch as well as Sheri Loftin (PO).</a:t>
            </a:r>
            <a:endParaRPr sz="2400" dirty="0">
              <a:solidFill>
                <a:schemeClr val="dk2"/>
              </a:solidFill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b="1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Agenda</a:t>
            </a:r>
            <a:endParaRPr dirty="0">
              <a:latin typeface="Helvetica" pitchFamily="2" charset="0"/>
            </a:endParaRPr>
          </a:p>
        </p:txBody>
      </p:sp>
      <p:sp>
        <p:nvSpPr>
          <p:cNvPr id="183" name="Google Shape;183;p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707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    Intro – </a:t>
            </a:r>
            <a:r>
              <a:rPr lang="en-US" sz="2400" b="0" i="0" dirty="0" err="1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Gerbs</a:t>
            </a: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 Bauer (this presentation)</a:t>
            </a:r>
            <a:endParaRPr dirty="0">
              <a:latin typeface="Helvetica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    Highlights (Mission data update) – Ludmilla </a:t>
            </a:r>
            <a:r>
              <a:rPr lang="en-US" sz="2400" b="0" i="0" dirty="0" err="1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Kolokolova</a:t>
            </a:r>
            <a:endParaRPr sz="2400" b="0" i="0" dirty="0">
              <a:solidFill>
                <a:srgbClr val="222222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    Surveys – Eric Palmer </a:t>
            </a:r>
            <a:endParaRPr dirty="0">
              <a:latin typeface="Helvetica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    MPC – Federica </a:t>
            </a:r>
            <a:r>
              <a:rPr lang="en-US" sz="2400" b="0" i="0" dirty="0" err="1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Spoto</a:t>
            </a: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  </a:t>
            </a:r>
            <a:endParaRPr dirty="0">
              <a:latin typeface="Helvetica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    CATCHv2 new features - Mike Kelley </a:t>
            </a:r>
            <a:endParaRPr dirty="0">
              <a:latin typeface="Helvetica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    MPC Annex – Andrei Mamoutkine </a:t>
            </a:r>
            <a:endParaRPr sz="2400" b="0" i="0" dirty="0">
              <a:solidFill>
                <a:srgbClr val="222222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/>
          </a:p>
        </p:txBody>
      </p:sp>
      <p:sp>
        <p:nvSpPr>
          <p:cNvPr id="183" name="Google Shape;183;p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707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    Intro – </a:t>
            </a:r>
            <a:r>
              <a:rPr lang="en-US" sz="2400" b="0" i="0" dirty="0" err="1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Gerbs</a:t>
            </a: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 Bauer (this presentation)</a:t>
            </a:r>
            <a:endParaRPr dirty="0">
              <a:latin typeface="Helvetica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    Highlights (Mission) – Ludmilla </a:t>
            </a:r>
            <a:r>
              <a:rPr lang="en-US" sz="2400" b="0" i="0" dirty="0" err="1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Kolokolova</a:t>
            </a:r>
            <a:endParaRPr sz="2400" b="0" i="0" dirty="0">
              <a:solidFill>
                <a:srgbClr val="222222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    Surveys – Eric Palmer </a:t>
            </a:r>
            <a:endParaRPr dirty="0">
              <a:latin typeface="Helvetica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    MPC – Federica </a:t>
            </a:r>
            <a:r>
              <a:rPr lang="en-US" sz="2400" b="0" i="0" dirty="0" err="1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Spoto</a:t>
            </a: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  </a:t>
            </a:r>
            <a:endParaRPr dirty="0">
              <a:latin typeface="Helvetica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    CATCHv2 new features - Mike Kelley </a:t>
            </a:r>
            <a:endParaRPr dirty="0">
              <a:latin typeface="Helvetica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 b="0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    MPC Annex – Andrei Mamoutkine </a:t>
            </a:r>
            <a:endParaRPr sz="2400" b="0" i="0" dirty="0">
              <a:solidFill>
                <a:srgbClr val="222222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22222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22222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228600" indent="-50800">
              <a:buSzPts val="2800"/>
              <a:buNone/>
            </a:pPr>
            <a:r>
              <a:rPr lang="en-US" b="1" dirty="0" err="1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Quanzhi</a:t>
            </a:r>
            <a:r>
              <a:rPr lang="en-US" b="1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 Ye</a:t>
            </a:r>
            <a:r>
              <a:rPr lang="en-US" b="1" dirty="0">
                <a:latin typeface="Helvetica" pitchFamily="2" charset="0"/>
                <a:ea typeface="Helvetica Neue"/>
              </a:rPr>
              <a:t> – DPS Urey Prize!</a:t>
            </a:r>
            <a:endParaRPr lang="en-US" sz="2800" b="1" dirty="0">
              <a:solidFill>
                <a:srgbClr val="222222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Federica </a:t>
            </a:r>
            <a:r>
              <a:rPr lang="en-US" sz="2800" b="1" i="0" dirty="0" err="1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Spoto</a:t>
            </a:r>
            <a:r>
              <a:rPr lang="en-US" sz="2800" b="1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 </a:t>
            </a:r>
            <a:r>
              <a:rPr lang="en-US" b="1" dirty="0">
                <a:latin typeface="Helvetica" pitchFamily="2" charset="0"/>
                <a:ea typeface="Helvetica Neue"/>
              </a:rPr>
              <a:t> –</a:t>
            </a:r>
            <a:r>
              <a:rPr lang="en-US" sz="2800" b="1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 EPSC </a:t>
            </a:r>
            <a:r>
              <a:rPr lang="en-US" sz="2800" b="1" i="0" dirty="0" err="1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Farinella</a:t>
            </a:r>
            <a:r>
              <a:rPr lang="en-US" sz="2800" b="1" i="0" dirty="0">
                <a:solidFill>
                  <a:srgbClr val="22222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 Prize! </a:t>
            </a:r>
          </a:p>
        </p:txBody>
      </p:sp>
    </p:spTree>
    <p:extLst>
      <p:ext uri="{BB962C8B-B14F-4D97-AF65-F5344CB8AC3E}">
        <p14:creationId xmlns:p14="http://schemas.microsoft.com/office/powerpoint/2010/main" val="296424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/>
          <p:nvPr/>
        </p:nvSpPr>
        <p:spPr>
          <a:xfrm>
            <a:off x="4632724" y="182094"/>
            <a:ext cx="32331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20"/>
              </a:buClr>
              <a:buSzPts val="3200"/>
              <a:buFont typeface="Arial"/>
              <a:buNone/>
            </a:pPr>
            <a:r>
              <a:rPr lang="en-US" sz="3200" b="1" i="0" u="sng" strike="noStrike" cap="none" dirty="0">
                <a:solidFill>
                  <a:srgbClr val="FFD520"/>
                </a:solidFill>
                <a:latin typeface="Arial"/>
                <a:ea typeface="Arial"/>
                <a:cs typeface="Arial"/>
                <a:sym typeface="Arial"/>
              </a:rPr>
              <a:t>MPEC WATCH:</a:t>
            </a:r>
            <a:endParaRPr dirty="0"/>
          </a:p>
        </p:txBody>
      </p:sp>
      <p:pic>
        <p:nvPicPr>
          <p:cNvPr id="190" name="Google Shape;190;p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5153" y="792807"/>
            <a:ext cx="1818149" cy="50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2846" y="2077011"/>
            <a:ext cx="862763" cy="8627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3"/>
          <p:cNvCxnSpPr/>
          <p:nvPr/>
        </p:nvCxnSpPr>
        <p:spPr>
          <a:xfrm>
            <a:off x="10108277" y="571804"/>
            <a:ext cx="0" cy="57962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3"/>
          <p:cNvSpPr txBox="1"/>
          <p:nvPr/>
        </p:nvSpPr>
        <p:spPr>
          <a:xfrm>
            <a:off x="137578" y="1383407"/>
            <a:ext cx="3008388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B9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Recently updated </a:t>
            </a:r>
            <a:endParaRPr dirty="0">
              <a:latin typeface="Helvetica" pitchFamily="2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B9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Lists total MPECs by year and by </a:t>
            </a:r>
            <a:r>
              <a:rPr lang="en-US" sz="1800" b="0" i="0" u="none" strike="noStrike" cap="none" dirty="0" err="1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obscode</a:t>
            </a:r>
            <a:r>
              <a:rPr lang="en-US" sz="1800" b="0" i="0" u="none" strike="noStrike" cap="none" dirty="0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.</a:t>
            </a:r>
            <a:endParaRPr dirty="0">
              <a:latin typeface="Helvetica" pitchFamily="2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B9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Also provides Tables for:</a:t>
            </a:r>
            <a:endParaRPr dirty="0">
              <a:latin typeface="Helvetica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FB92"/>
              </a:solidFill>
              <a:latin typeface="Helvetica" pitchFamily="2" charset="0"/>
              <a:ea typeface="Helvetica Neue Light"/>
              <a:cs typeface="Helvetica Neue Light"/>
              <a:sym typeface="Helvetica Neue Light"/>
            </a:endParaRPr>
          </a:p>
          <a:p>
            <a:pPr marL="349250" marR="0" lvl="1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 dirty="0">
                <a:solidFill>
                  <a:srgbClr val="00B0F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Top MPEC Contributors</a:t>
            </a:r>
            <a:endParaRPr dirty="0">
              <a:latin typeface="Helvetica" pitchFamily="2" charset="0"/>
            </a:endParaRPr>
          </a:p>
          <a:p>
            <a:pPr marL="349250" marR="0" lvl="1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 dirty="0">
                <a:solidFill>
                  <a:srgbClr val="00B0F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Top MPEC-ed Discoverers</a:t>
            </a:r>
            <a:endParaRPr dirty="0">
              <a:latin typeface="Helvetica" pitchFamily="2" charset="0"/>
            </a:endParaRPr>
          </a:p>
          <a:p>
            <a:pPr marL="349250" marR="0" lvl="1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 dirty="0">
                <a:solidFill>
                  <a:srgbClr val="00B0F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Top MPEC-ed Follow-up Observatories</a:t>
            </a:r>
            <a:endParaRPr dirty="0">
              <a:latin typeface="Helvetica" pitchFamily="2" charset="0"/>
            </a:endParaRPr>
          </a:p>
          <a:p>
            <a:pPr marL="349250" marR="0" lvl="1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 dirty="0">
                <a:solidFill>
                  <a:srgbClr val="00B0F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Top MPEC-ed First Follow-up Observatories</a:t>
            </a:r>
            <a:endParaRPr dirty="0">
              <a:latin typeface="Helvetica" pitchFamily="2" charset="0"/>
            </a:endParaRPr>
          </a:p>
          <a:p>
            <a:pPr marL="349250" marR="0" lvl="1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 dirty="0">
                <a:solidFill>
                  <a:srgbClr val="00B0F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Top MPEC-ed </a:t>
            </a:r>
            <a:r>
              <a:rPr lang="en-US" sz="1600" b="0" i="1" u="none" strike="noStrike" cap="none" dirty="0" err="1">
                <a:solidFill>
                  <a:srgbClr val="00B0F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Precoverers</a:t>
            </a:r>
            <a:endParaRPr sz="1600" b="0" i="1" u="none" strike="noStrike" cap="none" dirty="0">
              <a:solidFill>
                <a:srgbClr val="00B0F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FB9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B92"/>
              </a:buClr>
              <a:buSzPts val="1800"/>
              <a:buFont typeface="Helvetica Neue Light"/>
              <a:buNone/>
            </a:pPr>
            <a:r>
              <a:rPr lang="en-US" sz="1800" b="0" i="0" u="none" strike="noStrike" cap="none" dirty="0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... Based on last year, last 5 years, and all time.</a:t>
            </a:r>
            <a:endParaRPr dirty="0">
              <a:latin typeface="Helvetica" pitchFamily="2" charset="0"/>
            </a:endParaRPr>
          </a:p>
        </p:txBody>
      </p:sp>
      <p:pic>
        <p:nvPicPr>
          <p:cNvPr id="194" name="Google Shape;194;p3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4711" y="5642741"/>
            <a:ext cx="1219031" cy="72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92846" y="3851502"/>
            <a:ext cx="834105" cy="83410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"/>
          <p:cNvSpPr txBox="1"/>
          <p:nvPr/>
        </p:nvSpPr>
        <p:spPr>
          <a:xfrm>
            <a:off x="4370289" y="655543"/>
            <a:ext cx="635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Developed By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Quanzhi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Ye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UMD 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with UMD intern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Taegon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Hibbitts</a:t>
            </a:r>
            <a:endParaRPr sz="2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3" descr="A graph of different colored squares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63331" y="1503209"/>
            <a:ext cx="5930899" cy="268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" descr="A screenshot of a data tabl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63331" y="4446935"/>
            <a:ext cx="6713565" cy="154352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"/>
          <p:cNvSpPr txBox="1"/>
          <p:nvPr/>
        </p:nvSpPr>
        <p:spPr>
          <a:xfrm>
            <a:off x="300624" y="275573"/>
            <a:ext cx="3515843" cy="83099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 dirty="0">
                <a:solidFill>
                  <a:srgbClr val="FEF6D1"/>
                </a:solidFill>
                <a:latin typeface="Calibri"/>
                <a:ea typeface="Calibri"/>
                <a:cs typeface="Calibri"/>
                <a:sym typeface="Calibri"/>
              </a:rPr>
              <a:t>A Multi-product summary statistics tool for MPEC</a:t>
            </a:r>
            <a:r>
              <a:rPr lang="en-US" sz="2400" b="1" u="sng" dirty="0">
                <a:solidFill>
                  <a:srgbClr val="FEF6D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i="0" u="sng" strike="noStrike" cap="none" dirty="0">
                <a:solidFill>
                  <a:srgbClr val="FEF6D1"/>
                </a:solidFill>
                <a:latin typeface="Calibri"/>
                <a:ea typeface="Calibri"/>
                <a:cs typeface="Calibri"/>
                <a:sym typeface="Calibri"/>
              </a:rPr>
              <a:t>!!</a:t>
            </a:r>
            <a:endParaRPr dirty="0"/>
          </a:p>
        </p:txBody>
      </p:sp>
      <p:pic>
        <p:nvPicPr>
          <p:cNvPr id="200" name="Google Shape;200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9775" y="5500325"/>
            <a:ext cx="1060575" cy="10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"/>
          <p:cNvSpPr txBox="1"/>
          <p:nvPr/>
        </p:nvSpPr>
        <p:spPr>
          <a:xfrm>
            <a:off x="3655696" y="182094"/>
            <a:ext cx="43126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20"/>
              </a:buClr>
              <a:buSzPts val="3200"/>
              <a:buFont typeface="Arial"/>
              <a:buNone/>
            </a:pPr>
            <a:r>
              <a:rPr lang="en-US" sz="3200" b="1" i="0" u="sng" strike="noStrike" cap="none" dirty="0">
                <a:solidFill>
                  <a:srgbClr val="FFD520"/>
                </a:solidFill>
                <a:latin typeface="Arial"/>
                <a:ea typeface="Arial"/>
                <a:cs typeface="Arial"/>
                <a:sym typeface="Arial"/>
              </a:rPr>
              <a:t>MPEC WATCH:</a:t>
            </a:r>
            <a:endParaRPr dirty="0"/>
          </a:p>
        </p:txBody>
      </p:sp>
      <p:pic>
        <p:nvPicPr>
          <p:cNvPr id="207" name="Google Shape;207;p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5153" y="792807"/>
            <a:ext cx="1818149" cy="50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2846" y="2077011"/>
            <a:ext cx="862763" cy="8627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4"/>
          <p:cNvCxnSpPr/>
          <p:nvPr/>
        </p:nvCxnSpPr>
        <p:spPr>
          <a:xfrm>
            <a:off x="10108277" y="571804"/>
            <a:ext cx="0" cy="57962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10" name="Google Shape;210;p4"/>
          <p:cNvSpPr txBox="1"/>
          <p:nvPr/>
        </p:nvSpPr>
        <p:spPr>
          <a:xfrm>
            <a:off x="65051" y="195783"/>
            <a:ext cx="34248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B92"/>
              </a:buClr>
              <a:buSzPts val="1800"/>
              <a:buFont typeface="Helvetica Neue Light"/>
              <a:buNone/>
            </a:pPr>
            <a:r>
              <a:rPr lang="en-US" sz="1800" b="0" i="0" u="sng" strike="noStrike" cap="none" dirty="0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OBSCOD data</a:t>
            </a:r>
            <a:r>
              <a:rPr lang="en-US" sz="1800" b="0" i="0" u="none" strike="noStrike" cap="none" dirty="0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 (</a:t>
            </a:r>
            <a:r>
              <a:rPr lang="en-US" sz="2000" b="1" i="0" u="none" strike="noStrike" cap="none" dirty="0" err="1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Quanzhi</a:t>
            </a:r>
            <a:r>
              <a:rPr lang="en-US" sz="2000" b="1" i="0" u="none" strike="noStrike" cap="none" dirty="0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 Ye </a:t>
            </a:r>
            <a:r>
              <a:rPr lang="en-US" sz="1800" b="0" i="0" u="none" strike="noStrike" cap="none" dirty="0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and intern </a:t>
            </a:r>
            <a:r>
              <a:rPr lang="en-US" sz="1800" b="0" i="0" u="none" strike="noStrike" cap="none" dirty="0" err="1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Taegon</a:t>
            </a:r>
            <a:r>
              <a:rPr lang="en-US" sz="1800" b="0" i="0" u="none" strike="noStrike" cap="none" dirty="0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1800" b="0" i="0" u="none" strike="noStrike" cap="none" dirty="0" err="1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Hibbitts</a:t>
            </a:r>
            <a:r>
              <a:rPr lang="en-US" sz="1800" b="0" i="0" u="none" strike="noStrike" cap="none" dirty="0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)</a:t>
            </a:r>
            <a:endParaRPr dirty="0">
              <a:latin typeface="Helvetica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sng" strike="noStrike" cap="none" dirty="0">
              <a:solidFill>
                <a:srgbClr val="00FB92"/>
              </a:solidFill>
              <a:latin typeface="Helvetica" pitchFamily="2" charset="0"/>
              <a:ea typeface="Helvetica Neue Light"/>
              <a:cs typeface="Helvetica Neue Light"/>
              <a:sym typeface="Helvetica Neue Ligh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B9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OBSCOD Table summary.</a:t>
            </a:r>
            <a:endParaRPr dirty="0">
              <a:latin typeface="Helvetica" pitchFamily="2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B9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Observatory-specific break-down, </a:t>
            </a:r>
            <a:r>
              <a:rPr lang="en-US" sz="1800" b="1" u="none" strike="noStrike" cap="none" dirty="0">
                <a:solidFill>
                  <a:srgbClr val="00FB92"/>
                </a:solidFill>
                <a:latin typeface="Helvetica" pitchFamily="2" charset="0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and </a:t>
            </a:r>
            <a:r>
              <a:rPr lang="en-US" sz="1800" b="0" u="none" strike="noStrike" cap="none" dirty="0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a machine readable table </a:t>
            </a:r>
            <a:r>
              <a:rPr lang="en-US" sz="1800" dirty="0">
                <a:solidFill>
                  <a:srgbClr val="00FB92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summary available for download.</a:t>
            </a:r>
            <a:endParaRPr sz="1800" dirty="0">
              <a:solidFill>
                <a:srgbClr val="00FB92"/>
              </a:solidFill>
              <a:latin typeface="Helvetica" pitchFamily="2" charset="0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FB9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B92"/>
              </a:buClr>
              <a:buSzPts val="1800"/>
              <a:buFont typeface="Arial"/>
              <a:buChar char="•"/>
            </a:pPr>
            <a:r>
              <a:rPr lang="en-US" sz="1800" b="1" i="1" u="sng" strike="noStrike" cap="none" dirty="0">
                <a:solidFill>
                  <a:srgbClr val="00FB92"/>
                </a:solidFill>
                <a:latin typeface="Britannic Bold" panose="020B0903060703020204" pitchFamily="34" charset="77"/>
                <a:ea typeface="Federo"/>
                <a:cs typeface="Federo"/>
                <a:sym typeface="Fede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NEW!! – A Full inventory of and Direct links to MPECs </a:t>
            </a:r>
            <a:r>
              <a:rPr lang="en-US" sz="1800" b="1" i="1" u="sng" strike="noStrike" cap="none" dirty="0">
                <a:solidFill>
                  <a:srgbClr val="00FB92"/>
                </a:solidFill>
                <a:latin typeface="Britannic Bold" panose="020B0903060703020204" pitchFamily="34" charset="77"/>
                <a:ea typeface="Federo"/>
                <a:cs typeface="Federo"/>
                <a:sym typeface="Federo"/>
              </a:rPr>
              <a:t>as well as li</a:t>
            </a:r>
            <a:r>
              <a:rPr lang="en-US" sz="1800" b="1" i="1" u="sng" dirty="0">
                <a:solidFill>
                  <a:srgbClr val="00FB92"/>
                </a:solidFill>
                <a:latin typeface="Britannic Bold" panose="020B0903060703020204" pitchFamily="34" charset="77"/>
                <a:ea typeface="Federo"/>
                <a:cs typeface="Federo"/>
                <a:sym typeface="Federo"/>
              </a:rPr>
              <a:t>nks to CATCH</a:t>
            </a:r>
            <a:endParaRPr dirty="0">
              <a:latin typeface="Britannic Bold" panose="020B0903060703020204" pitchFamily="34" charset="77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FB9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1" name="Google Shape;21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578" y="3862301"/>
            <a:ext cx="3279818" cy="285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4711" y="5642741"/>
            <a:ext cx="1219031" cy="72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" descr="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92846" y="3851502"/>
            <a:ext cx="834105" cy="83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" descr="A colorful pie chart with tex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07527" y="938155"/>
            <a:ext cx="6452582" cy="284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" descr="A graph of different colored bars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09073" y="3862301"/>
            <a:ext cx="6452581" cy="2840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"/>
          <p:cNvSpPr txBox="1"/>
          <p:nvPr/>
        </p:nvSpPr>
        <p:spPr>
          <a:xfrm>
            <a:off x="3655696" y="182094"/>
            <a:ext cx="54006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20"/>
              </a:buClr>
              <a:buSzPts val="3200"/>
              <a:buFont typeface="Arial"/>
              <a:buNone/>
            </a:pPr>
            <a:r>
              <a:rPr lang="en-US" sz="3200" b="1" i="0" u="sng" strike="noStrike" cap="none" dirty="0">
                <a:solidFill>
                  <a:srgbClr val="FFD520"/>
                </a:solidFill>
                <a:latin typeface="Arial"/>
                <a:ea typeface="Arial"/>
                <a:cs typeface="Arial"/>
                <a:sym typeface="Arial"/>
              </a:rPr>
              <a:t>Comet Statistics Page</a:t>
            </a:r>
            <a:endParaRPr dirty="0"/>
          </a:p>
        </p:txBody>
      </p:sp>
      <p:pic>
        <p:nvPicPr>
          <p:cNvPr id="222" name="Google Shape;222;p5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5153" y="792807"/>
            <a:ext cx="1818149" cy="50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2846" y="2077011"/>
            <a:ext cx="862763" cy="8627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5"/>
          <p:cNvCxnSpPr/>
          <p:nvPr/>
        </p:nvCxnSpPr>
        <p:spPr>
          <a:xfrm>
            <a:off x="10108277" y="571804"/>
            <a:ext cx="0" cy="57962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5"/>
          <p:cNvSpPr txBox="1"/>
          <p:nvPr/>
        </p:nvSpPr>
        <p:spPr>
          <a:xfrm>
            <a:off x="1617178" y="678428"/>
            <a:ext cx="84376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B92"/>
              </a:buClr>
              <a:buSzPts val="2400"/>
              <a:buFont typeface="Arial"/>
              <a:buChar char="•"/>
            </a:pPr>
            <a:r>
              <a:rPr lang="en-US" sz="2400" b="1" i="1" u="sng" strike="noStrike" cap="none" dirty="0">
                <a:solidFill>
                  <a:srgbClr val="00FB92"/>
                </a:solidFill>
                <a:latin typeface="Britannic Bold" panose="020B0903060703020204" pitchFamily="34" charset="77"/>
                <a:ea typeface="Federo"/>
                <a:cs typeface="Federo"/>
                <a:sym typeface="Federo"/>
              </a:rPr>
              <a:t>Summarizes Comet </a:t>
            </a:r>
            <a:r>
              <a:rPr lang="en-US" sz="2400" b="1" i="1" u="sng" strike="noStrike" cap="none" dirty="0" err="1">
                <a:solidFill>
                  <a:srgbClr val="00FB92"/>
                </a:solidFill>
                <a:latin typeface="Britannic Bold" panose="020B0903060703020204" pitchFamily="34" charset="77"/>
                <a:ea typeface="Federo"/>
                <a:cs typeface="Federo"/>
                <a:sym typeface="Federo"/>
              </a:rPr>
              <a:t>Dicsoveries</a:t>
            </a:r>
            <a:r>
              <a:rPr lang="en-US" sz="2400" b="1" i="1" u="sng" strike="noStrike" cap="none" dirty="0">
                <a:solidFill>
                  <a:srgbClr val="00FB92"/>
                </a:solidFill>
                <a:latin typeface="Britannic Bold" panose="020B0903060703020204" pitchFamily="34" charset="77"/>
                <a:ea typeface="Federo"/>
                <a:cs typeface="Federo"/>
                <a:sym typeface="Federo"/>
              </a:rPr>
              <a:t> and Observations by type</a:t>
            </a:r>
            <a:endParaRPr dirty="0">
              <a:latin typeface="Britannic Bold" panose="020B0903060703020204" pitchFamily="34" charset="77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FB92"/>
              </a:solidFill>
              <a:latin typeface="Britannic Bold" panose="020B0903060703020204" pitchFamily="34" charset="77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6" name="Google Shape;226;p5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4711" y="5642741"/>
            <a:ext cx="1219031" cy="72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92846" y="3851502"/>
            <a:ext cx="834105" cy="83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 descr="A graph with numbers and a numbe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56558" y="1235639"/>
            <a:ext cx="6413320" cy="267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5" descr="A graph of a growing graph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99281" y="4050662"/>
            <a:ext cx="6413318" cy="267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5"/>
          <p:cNvSpPr txBox="1"/>
          <p:nvPr/>
        </p:nvSpPr>
        <p:spPr>
          <a:xfrm>
            <a:off x="-10" y="1498879"/>
            <a:ext cx="360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Dev. By UMD  Intern Pete Smith</a:t>
            </a:r>
            <a:endParaRPr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 txBox="1"/>
          <p:nvPr/>
        </p:nvSpPr>
        <p:spPr>
          <a:xfrm>
            <a:off x="3655696" y="182094"/>
            <a:ext cx="43126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20"/>
              </a:buClr>
              <a:buSzPts val="3200"/>
              <a:buFont typeface="Arial"/>
              <a:buNone/>
            </a:pPr>
            <a:r>
              <a:rPr lang="en-US" sz="3200" b="1" i="0" u="sng" strike="noStrike" cap="none">
                <a:solidFill>
                  <a:srgbClr val="FFD520"/>
                </a:solidFill>
                <a:latin typeface="Arial"/>
                <a:ea typeface="Arial"/>
                <a:cs typeface="Arial"/>
                <a:sym typeface="Arial"/>
              </a:rPr>
              <a:t>Radar Archiving:</a:t>
            </a:r>
            <a:endParaRPr/>
          </a:p>
        </p:txBody>
      </p:sp>
      <p:pic>
        <p:nvPicPr>
          <p:cNvPr id="237" name="Google Shape;237;p6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5153" y="792807"/>
            <a:ext cx="1818149" cy="50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2846" y="2077011"/>
            <a:ext cx="862763" cy="8627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p6"/>
          <p:cNvCxnSpPr/>
          <p:nvPr/>
        </p:nvCxnSpPr>
        <p:spPr>
          <a:xfrm>
            <a:off x="10108277" y="571804"/>
            <a:ext cx="0" cy="57962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40" name="Google Shape;240;p6"/>
          <p:cNvSpPr txBox="1"/>
          <p:nvPr/>
        </p:nvSpPr>
        <p:spPr>
          <a:xfrm>
            <a:off x="1182605" y="1047760"/>
            <a:ext cx="80919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1" i="0" u="none" strike="noStrike" cap="none" dirty="0">
              <a:solidFill>
                <a:srgbClr val="00FB9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i="0" u="sng" strike="noStrike" cap="none" dirty="0">
              <a:solidFill>
                <a:srgbClr val="85BEFB"/>
              </a:solidFill>
              <a:latin typeface="Helvetica" pitchFamily="2" charset="0"/>
              <a:ea typeface="Helvetica Neue Light"/>
              <a:cs typeface="Helvetica Neue Light"/>
              <a:sym typeface="Helvetica Neue Ligh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BEFB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rgbClr val="85BEFB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Radar Archiving Tag-up Meetings – Beatrice Mueller </a:t>
            </a:r>
            <a:endParaRPr dirty="0">
              <a:latin typeface="Helvetica" pitchFamily="2" charset="0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85BEFB"/>
              </a:solidFill>
              <a:latin typeface="Helvetica" pitchFamily="2" charset="0"/>
              <a:ea typeface="Helvetica Neue Light"/>
              <a:cs typeface="Helvetica Neue Light"/>
              <a:sym typeface="Helvetica Neue Light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85BEFB"/>
              </a:buClr>
              <a:buSzPts val="2400"/>
              <a:buFont typeface="Noto Sans Symbols"/>
              <a:buChar char="▪"/>
            </a:pPr>
            <a:r>
              <a:rPr lang="en-US" sz="2400" i="0" u="none" strike="noStrike" cap="none" dirty="0">
                <a:solidFill>
                  <a:srgbClr val="85BEFB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Review Radar Archiving progress</a:t>
            </a:r>
            <a:endParaRPr dirty="0">
              <a:latin typeface="Helvetica" pitchFamily="2" charset="0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i="0" u="none" strike="noStrike" cap="none" dirty="0">
              <a:solidFill>
                <a:srgbClr val="85BEFB"/>
              </a:solidFill>
              <a:latin typeface="Helvetica" pitchFamily="2" charset="0"/>
              <a:ea typeface="Helvetica Neue Light"/>
              <a:cs typeface="Helvetica Neue Light"/>
              <a:sym typeface="Helvetica Neue Light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85BEFB"/>
              </a:buClr>
              <a:buSzPts val="2400"/>
              <a:buFont typeface="Noto Sans Symbols"/>
              <a:buChar char="▪"/>
            </a:pPr>
            <a:r>
              <a:rPr lang="en-US" sz="2400" i="0" u="none" strike="noStrike" cap="none" dirty="0">
                <a:solidFill>
                  <a:srgbClr val="85BEFB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Discuss topics of interest to archiving</a:t>
            </a:r>
            <a:endParaRPr dirty="0">
              <a:latin typeface="Helvetica" pitchFamily="2" charset="0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i="0" u="none" strike="noStrike" cap="none" dirty="0">
              <a:solidFill>
                <a:srgbClr val="85BEFB"/>
              </a:solidFill>
              <a:latin typeface="Helvetica" pitchFamily="2" charset="0"/>
              <a:ea typeface="Helvetica Neue Light"/>
              <a:cs typeface="Helvetica Neue Light"/>
              <a:sym typeface="Helvetica Neue Light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85BEFB"/>
              </a:buClr>
              <a:buSzPts val="2400"/>
              <a:buFont typeface="Noto Sans Symbols"/>
              <a:buChar char="▪"/>
            </a:pPr>
            <a:r>
              <a:rPr lang="en-US" sz="2400" i="0" u="none" strike="noStrike" cap="none" dirty="0">
                <a:solidFill>
                  <a:srgbClr val="85BEFB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Spring and Fall</a:t>
            </a:r>
            <a:endParaRPr dirty="0">
              <a:latin typeface="Helvetica" pitchFamily="2" charset="0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85BEF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FB9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41" name="Google Shape;241;p6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4711" y="5642741"/>
            <a:ext cx="1219031" cy="72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6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92846" y="3851502"/>
            <a:ext cx="834105" cy="834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7" descr="A picture containing outdoor, tree, mountain, aerial photography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36391" y="766869"/>
            <a:ext cx="9046028" cy="60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7"/>
          <p:cNvSpPr txBox="1"/>
          <p:nvPr/>
        </p:nvSpPr>
        <p:spPr>
          <a:xfrm>
            <a:off x="3655696" y="182094"/>
            <a:ext cx="43126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20"/>
              </a:buClr>
              <a:buSzPts val="3200"/>
              <a:buFont typeface="Arial"/>
              <a:buNone/>
            </a:pPr>
            <a:r>
              <a:rPr lang="en-US" sz="3200" b="1" i="0" u="sng" strike="noStrike" cap="none">
                <a:solidFill>
                  <a:srgbClr val="FFD520"/>
                </a:solidFill>
                <a:latin typeface="Arial"/>
                <a:ea typeface="Arial"/>
                <a:cs typeface="Arial"/>
                <a:sym typeface="Arial"/>
              </a:rPr>
              <a:t>Radar Archiving:</a:t>
            </a:r>
            <a:endParaRPr/>
          </a:p>
        </p:txBody>
      </p:sp>
      <p:pic>
        <p:nvPicPr>
          <p:cNvPr id="250" name="Google Shape;250;p7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5153" y="792807"/>
            <a:ext cx="1818149" cy="50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2846" y="2077011"/>
            <a:ext cx="862763" cy="8627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7"/>
          <p:cNvCxnSpPr/>
          <p:nvPr/>
        </p:nvCxnSpPr>
        <p:spPr>
          <a:xfrm>
            <a:off x="10108277" y="571804"/>
            <a:ext cx="0" cy="57962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7"/>
          <p:cNvSpPr txBox="1"/>
          <p:nvPr/>
        </p:nvSpPr>
        <p:spPr>
          <a:xfrm>
            <a:off x="1227550" y="816115"/>
            <a:ext cx="8141918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1" i="0" u="none" strike="noStrike" cap="none" dirty="0">
              <a:solidFill>
                <a:srgbClr val="00FB9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1" i="0" u="sng" strike="noStrike" cap="none" dirty="0">
              <a:solidFill>
                <a:srgbClr val="85BEF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i="0" u="none" strike="noStrike" cap="none" dirty="0">
                <a:solidFill>
                  <a:schemeClr val="lt1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Pre-Archiving Arecibo Data Capture</a:t>
            </a:r>
            <a:endParaRPr dirty="0">
              <a:latin typeface="Helvetica" pitchFamily="2" charset="0"/>
            </a:endParaRPr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 i="0" u="none" strike="noStrike" cap="none" dirty="0">
              <a:solidFill>
                <a:schemeClr val="lt1"/>
              </a:solidFill>
              <a:latin typeface="Helvetica" pitchFamily="2" charset="0"/>
              <a:ea typeface="Helvetica Neue Light"/>
              <a:cs typeface="Helvetica Neue Light"/>
              <a:sym typeface="Helvetica Neue Light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US" sz="1800" i="0" u="none" strike="noStrike" cap="none" dirty="0">
                <a:solidFill>
                  <a:schemeClr val="lt1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Following Arecibo’s  catastrophic collapse in 2020, storage and preservation of the data has become a concern.</a:t>
            </a:r>
            <a:endParaRPr dirty="0">
              <a:latin typeface="Helvetica" pitchFamily="2" charset="0"/>
            </a:endParaRPr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 i="0" u="none" strike="noStrike" cap="none" dirty="0">
              <a:solidFill>
                <a:schemeClr val="lt1"/>
              </a:solidFill>
              <a:latin typeface="Helvetica" pitchFamily="2" charset="0"/>
              <a:ea typeface="Helvetica Neue Light"/>
              <a:cs typeface="Helvetica Neue Light"/>
              <a:sym typeface="Helvetica Neue Light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US" sz="1800" i="0" u="none" strike="noStrike" cap="none" dirty="0">
                <a:solidFill>
                  <a:schemeClr val="lt1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The Small Bodies Assessment Group, SBAG, issued a finding that voiced concern about loss of data before archiving.</a:t>
            </a:r>
            <a:endParaRPr dirty="0">
              <a:latin typeface="Helvetica" pitchFamily="2" charset="0"/>
            </a:endParaRPr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 i="0" u="none" strike="noStrike" cap="none" dirty="0">
              <a:solidFill>
                <a:schemeClr val="lt1"/>
              </a:solidFill>
              <a:latin typeface="Helvetica" pitchFamily="2" charset="0"/>
              <a:ea typeface="Helvetica Neue Light"/>
              <a:cs typeface="Helvetica Neue Light"/>
              <a:sym typeface="Helvetica Neue Light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US" sz="1800" i="0" u="none" strike="noStrike" cap="none" dirty="0">
                <a:solidFill>
                  <a:schemeClr val="lt1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SBN has copied the data and commenced with storing a copy at the NSSDCA.</a:t>
            </a:r>
            <a:endParaRPr dirty="0">
              <a:latin typeface="Helvetica" pitchFamily="2" charset="0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85BEF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FB9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4" name="Google Shape;254;p7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4711" y="5642741"/>
            <a:ext cx="1219031" cy="72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7" descr="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92846" y="3851502"/>
            <a:ext cx="834105" cy="834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8" descr="A group of people in a room&#10;&#10;Description automatically generated with medium confidence"/>
          <p:cNvPicPr preferRelativeResize="0"/>
          <p:nvPr/>
        </p:nvPicPr>
        <p:blipFill rotWithShape="1">
          <a:blip r:embed="rId3">
            <a:alphaModFix amt="20000"/>
          </a:blip>
          <a:srcRect t="9682" b="10580"/>
          <a:stretch/>
        </p:blipFill>
        <p:spPr>
          <a:xfrm>
            <a:off x="0" y="376168"/>
            <a:ext cx="10209743" cy="610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8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5153" y="792807"/>
            <a:ext cx="1818149" cy="50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8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2846" y="2077011"/>
            <a:ext cx="862763" cy="86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8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4712" y="3714072"/>
            <a:ext cx="1219031" cy="72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8" descr="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07175" y="5213672"/>
            <a:ext cx="834105" cy="8341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8"/>
          <p:cNvCxnSpPr/>
          <p:nvPr/>
        </p:nvCxnSpPr>
        <p:spPr>
          <a:xfrm>
            <a:off x="10108277" y="571804"/>
            <a:ext cx="0" cy="57962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p8"/>
          <p:cNvSpPr txBox="1"/>
          <p:nvPr/>
        </p:nvSpPr>
        <p:spPr>
          <a:xfrm>
            <a:off x="337023" y="152571"/>
            <a:ext cx="9771300" cy="60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D620"/>
              </a:buClr>
              <a:buSzPts val="24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FBD620"/>
                </a:solidFill>
                <a:latin typeface="Arial"/>
                <a:ea typeface="Arial"/>
                <a:cs typeface="Arial"/>
                <a:sym typeface="Arial"/>
              </a:rPr>
              <a:t>SBN Meeting Highlights:</a:t>
            </a:r>
            <a:endParaRPr sz="2400" dirty="0">
              <a:solidFill>
                <a:srgbClr val="FBD6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u="sng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Lot of Meetings</a:t>
            </a:r>
            <a:r>
              <a:rPr lang="en-US" sz="24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SBN participated on PDC 2023 OC, presented &amp; chaired at meeting.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Organized and helped run the MUG meeting June 7-8 at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CfA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; multiple SBN presentations.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SBN (Raugh) supported the IVOA Solar System interop in Bologna in May.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Flagstaff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ACM – SBN presented and active at the meetings. ACM lunch meeting, sidebar conversations regarding MPC, SBN missions.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PDW – “ “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IPDA held June 29-30, 2023, immediately following PDW, at USGS Flagstaff (Thank you Imaging/Cartography!). </a:t>
            </a: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181616"/>
      </a:dk1>
      <a:lt1>
        <a:srgbClr val="FFFFFF"/>
      </a:lt1>
      <a:dk2>
        <a:srgbClr val="DEDEDE"/>
      </a:dk2>
      <a:lt2>
        <a:srgbClr val="8F8F8F"/>
      </a:lt2>
      <a:accent1>
        <a:srgbClr val="FED420"/>
      </a:accent1>
      <a:accent2>
        <a:srgbClr val="0661C1"/>
      </a:accent2>
      <a:accent3>
        <a:srgbClr val="3D9CCC"/>
      </a:accent3>
      <a:accent4>
        <a:srgbClr val="E03A3E"/>
      </a:accent4>
      <a:accent5>
        <a:srgbClr val="D48C2D"/>
      </a:accent5>
      <a:accent6>
        <a:srgbClr val="FED420"/>
      </a:accent6>
      <a:hlink>
        <a:srgbClr val="FED420"/>
      </a:hlink>
      <a:folHlink>
        <a:srgbClr val="FED4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656</Words>
  <Application>Microsoft Macintosh PowerPoint</Application>
  <PresentationFormat>Widescreen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Helvetica</vt:lpstr>
      <vt:lpstr>Noto Sans Symbols</vt:lpstr>
      <vt:lpstr>Helvetica Neue</vt:lpstr>
      <vt:lpstr>Helvetica Neue Light</vt:lpstr>
      <vt:lpstr>Britannic Bold</vt:lpstr>
      <vt:lpstr>Calibri</vt:lpstr>
      <vt:lpstr>Arial</vt:lpstr>
      <vt:lpstr>Office Theme</vt:lpstr>
      <vt:lpstr>1_Office Theme</vt:lpstr>
      <vt:lpstr>Small Bodies Node User’s Group</vt:lpstr>
      <vt:lpstr>Agenda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Bodies Node User’s Group</dc:title>
  <dc:creator>James M. Bauer</dc:creator>
  <cp:lastModifiedBy>James M. Bauer</cp:lastModifiedBy>
  <cp:revision>6</cp:revision>
  <dcterms:created xsi:type="dcterms:W3CDTF">2023-10-03T19:54:22Z</dcterms:created>
  <dcterms:modified xsi:type="dcterms:W3CDTF">2023-10-04T14:30:27Z</dcterms:modified>
</cp:coreProperties>
</file>