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atus of SBN’s Ground-based Surveys Archiv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of SBN’s Ground-based Surveys Archive</a:t>
            </a:r>
          </a:p>
        </p:txBody>
      </p:sp>
      <p:sp>
        <p:nvSpPr>
          <p:cNvPr id="120" name="DPS Meeting 2023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9459">
              <a:defRPr sz="4968"/>
            </a:pPr>
            <a:r>
              <a:t>DPS Meeting 2023</a:t>
            </a:r>
          </a:p>
          <a:p>
            <a:pPr defTabSz="759459">
              <a:defRPr sz="4968"/>
            </a:pPr>
            <a:r>
              <a:t>Eric E. Palmer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eb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Access</a:t>
            </a:r>
          </a:p>
        </p:txBody>
      </p:sp>
      <p:sp>
        <p:nvSpPr>
          <p:cNvPr id="148" name="Basic web browse capability…"/>
          <p:cNvSpPr txBox="1"/>
          <p:nvPr>
            <p:ph type="body" sz="half" idx="1"/>
          </p:nvPr>
        </p:nvSpPr>
        <p:spPr>
          <a:xfrm>
            <a:off x="1689100" y="2575959"/>
            <a:ext cx="21005800" cy="4879528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ts val="2000"/>
              </a:spcBef>
            </a:pPr>
            <a:r>
              <a:t>Basic web browse capability</a:t>
            </a:r>
          </a:p>
          <a:p>
            <a:pPr lvl="4">
              <a:spcBef>
                <a:spcPts val="2000"/>
              </a:spcBef>
            </a:pPr>
            <a:r>
              <a:t>https://cssdb.psi.edu/</a:t>
            </a:r>
          </a:p>
          <a:p>
            <a:pPr lvl="4">
              <a:spcBef>
                <a:spcPts val="2000"/>
              </a:spcBef>
            </a:pPr>
            <a:r>
              <a:t>Directly pulled from submitted data</a:t>
            </a:r>
          </a:p>
          <a:p>
            <a:pPr lvl="4">
              <a:spcBef>
                <a:spcPts val="2000"/>
              </a:spcBef>
            </a:pPr>
            <a:r>
              <a:t>Feedback - Is this a requirement?  Consistent?</a:t>
            </a:r>
          </a:p>
        </p:txBody>
      </p:sp>
      <p:pic>
        <p:nvPicPr>
          <p:cNvPr id="149" name="Screen Shot 2022-12-07 at 8.50.36 AM.png" descr="Screen Shot 2022-12-07 at 8.50.3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0035" y="7066471"/>
            <a:ext cx="14878344" cy="6466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22-12-07 at 8.54.51 AM.png" descr="Screen Shot 2022-12-07 at 8.54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045" y="107950"/>
            <a:ext cx="12446001" cy="135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22-12-07 at 8.55.30 AM.png" descr="Screen Shot 2022-12-07 at 8.55.3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75641" y="790526"/>
            <a:ext cx="13093701" cy="447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Line"/>
          <p:cNvSpPr/>
          <p:nvPr/>
        </p:nvSpPr>
        <p:spPr>
          <a:xfrm flipV="1">
            <a:off x="13288693" y="352669"/>
            <a:ext cx="1" cy="13010662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54" name="Screen Shot 2022-12-07 at 9.11.00 AM.png" descr="Screen Shot 2022-12-07 at 9.11.00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80341" y="10222034"/>
            <a:ext cx="14084301" cy="312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Line"/>
          <p:cNvSpPr/>
          <p:nvPr/>
        </p:nvSpPr>
        <p:spPr>
          <a:xfrm flipH="1">
            <a:off x="13214074" y="7254239"/>
            <a:ext cx="10762061" cy="223229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talina Sky Surve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Catalina Sky Survey</a:t>
            </a:r>
          </a:p>
        </p:txBody>
      </p:sp>
      <p:sp>
        <p:nvSpPr>
          <p:cNvPr id="123" name="Active surv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1650" indent="-501650" defTabSz="652145">
              <a:spcBef>
                <a:spcPts val="1500"/>
              </a:spcBef>
              <a:defRPr sz="3792"/>
            </a:pPr>
            <a:r>
              <a:t>Active survey </a:t>
            </a:r>
          </a:p>
          <a:p>
            <a:pPr lvl="2" marL="1504950" indent="-501650" defTabSz="652145">
              <a:spcBef>
                <a:spcPts val="1500"/>
              </a:spcBef>
              <a:defRPr sz="3792"/>
            </a:pPr>
            <a:r>
              <a:t>4-5 telescopes each clear night, ~7 TB/month</a:t>
            </a:r>
          </a:p>
          <a:p>
            <a:pPr marL="501650" indent="-501650" defTabSz="652145">
              <a:spcBef>
                <a:spcPts val="1500"/>
              </a:spcBef>
              <a:defRPr sz="3792"/>
            </a:pPr>
            <a:r>
              <a:t>Established a pipeline to process current and historical data</a:t>
            </a:r>
          </a:p>
          <a:p>
            <a:pPr lvl="2" marL="1504950" indent="-501650" defTabSz="652145">
              <a:spcBef>
                <a:spcPts val="1500"/>
              </a:spcBef>
              <a:defRPr sz="3792"/>
            </a:pPr>
            <a:r>
              <a:t>Current:  Was active Jan 20, 2022 until Monsoons (for software upgrade)</a:t>
            </a:r>
          </a:p>
          <a:p>
            <a:pPr lvl="4" marL="2508250" indent="-501650" defTabSz="652145">
              <a:spcBef>
                <a:spcPts val="1500"/>
              </a:spcBef>
              <a:defRPr sz="3792"/>
            </a:pPr>
            <a:r>
              <a:t>Receive 100-200 MB/day</a:t>
            </a:r>
          </a:p>
          <a:p>
            <a:pPr lvl="2" marL="1504950" indent="-501650" defTabSz="652145">
              <a:spcBef>
                <a:spcPts val="1500"/>
              </a:spcBef>
              <a:defRPr sz="3792"/>
            </a:pPr>
            <a:r>
              <a:t>Historical:  Jan 2020 to present</a:t>
            </a:r>
          </a:p>
          <a:p>
            <a:pPr lvl="4" marL="2508250" indent="-501650" defTabSz="652145">
              <a:spcBef>
                <a:spcPts val="1500"/>
              </a:spcBef>
              <a:defRPr sz="3792"/>
            </a:pPr>
            <a:r>
              <a:t>Can process 50 GB/day</a:t>
            </a:r>
          </a:p>
          <a:p>
            <a:pPr lvl="2" marL="1504950" indent="-501650" defTabSz="652145">
              <a:spcBef>
                <a:spcPts val="1500"/>
              </a:spcBef>
              <a:defRPr sz="3792"/>
            </a:pPr>
            <a:r>
              <a:t>Paused since monsoons to upgrade software</a:t>
            </a:r>
          </a:p>
          <a:p>
            <a:pPr lvl="4" marL="2508250" indent="-501650" defTabSz="652145">
              <a:spcBef>
                <a:spcPts val="1500"/>
              </a:spcBef>
              <a:defRPr sz="3792"/>
            </a:pPr>
            <a:r>
              <a:t>Almost ready - Internal review</a:t>
            </a:r>
          </a:p>
          <a:p>
            <a:pPr marL="501650" indent="-501650" defTabSz="652145">
              <a:spcBef>
                <a:spcPts val="1500"/>
              </a:spcBef>
              <a:defRPr sz="3792"/>
            </a:pPr>
            <a:r>
              <a:t>Archived:  111 TB out of 377 TB</a:t>
            </a:r>
          </a:p>
          <a:p>
            <a:pPr marL="501650" indent="-501650" defTabSz="652145">
              <a:spcBef>
                <a:spcPts val="1500"/>
              </a:spcBef>
              <a:defRPr sz="3792"/>
            </a:pPr>
            <a:r>
              <a:t>On hold</a:t>
            </a:r>
          </a:p>
          <a:p>
            <a:pPr lvl="2" marL="1504950" indent="-501650" defTabSz="652145">
              <a:spcBef>
                <a:spcPts val="1500"/>
              </a:spcBef>
              <a:defRPr sz="3792"/>
            </a:pPr>
            <a:r>
              <a:t>PSI had major IT failure.  All data is safe, but equipment used for processing was lost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atalina Sky Survey - Fu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Catalina Sky Survey - Future</a:t>
            </a:r>
          </a:p>
        </p:txBody>
      </p:sp>
      <p:sp>
        <p:nvSpPr>
          <p:cNvPr id="126" name="Kitt Peak 90&quot; Bok Telescope (ongoing CSS observation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 Kitt Peak 90" Bok Telescope (ongoing CSS observations) </a:t>
            </a:r>
          </a:p>
          <a:p>
            <a:pPr lvl="2">
              <a:spcBef>
                <a:spcPts val="2000"/>
              </a:spcBef>
            </a:pPr>
            <a:r>
              <a:t>May 2023</a:t>
            </a:r>
          </a:p>
          <a:p>
            <a:pPr>
              <a:spcBef>
                <a:spcPts val="2000"/>
              </a:spcBef>
            </a:pPr>
            <a:r>
              <a:t> Siding Spring 0.5m Uppsala Schmidt (operated by CSS 2003-2013) </a:t>
            </a:r>
          </a:p>
          <a:p>
            <a:pPr lvl="2">
              <a:spcBef>
                <a:spcPts val="2000"/>
              </a:spcBef>
            </a:pPr>
            <a:r>
              <a:t>August 2023 </a:t>
            </a:r>
          </a:p>
          <a:p>
            <a:pPr>
              <a:spcBef>
                <a:spcPts val="2000"/>
              </a:spcBef>
            </a:pPr>
            <a:r>
              <a:t>Mt. Lemmon 0.8m Schulman telescope </a:t>
            </a:r>
          </a:p>
          <a:p>
            <a:pPr lvl="2">
              <a:spcBef>
                <a:spcPts val="2000"/>
              </a:spcBef>
            </a:pPr>
            <a:r>
              <a:t>Nov. 2023; pending telescope and instrument improvements</a:t>
            </a:r>
          </a:p>
          <a:p>
            <a:pPr lvl="2"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  <a:r>
              <a:t>CSS may add other telescopes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EAT - Near Earth Asteroid Trac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pPr/>
            <a:r>
              <a:t>NEAT - Near Earth Asteroid Tracking</a:t>
            </a:r>
          </a:p>
        </p:txBody>
      </p:sp>
      <p:sp>
        <p:nvSpPr>
          <p:cNvPr id="129" name="Backgrou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defTabSz="602615">
              <a:spcBef>
                <a:spcPts val="4300"/>
              </a:spcBef>
              <a:defRPr sz="3504"/>
            </a:pPr>
            <a:r>
              <a:t>Background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A collaborative effort with the United States Air Force (USAF) 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 December 1995 - 2007</a:t>
            </a:r>
          </a:p>
          <a:p>
            <a:pPr marL="463550" indent="-463550" defTabSz="602615">
              <a:spcBef>
                <a:spcPts val="4300"/>
              </a:spcBef>
              <a:defRPr sz="3504"/>
            </a:pPr>
            <a:r>
              <a:t>Previously Archived one portion (2TB)</a:t>
            </a:r>
          </a:p>
          <a:p>
            <a:pPr marL="463550" indent="-463550" defTabSz="602615">
              <a:spcBef>
                <a:spcPts val="4300"/>
              </a:spcBef>
              <a:defRPr sz="3504"/>
            </a:pPr>
            <a:r>
              <a:t>Currently working on the remainder (NEAT/QUEST)  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Volume:  50 TB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Maui MSS, Part 3 of Palomar Tri-Cam, Palomar QUESET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Review Status:   4th volume received and 3 passed validation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8TB disks sent from JPL regularly. Expecting 3-4 more deliveries.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pacewat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Spacewatch</a:t>
            </a:r>
          </a:p>
        </p:txBody>
      </p:sp>
      <p:sp>
        <p:nvSpPr>
          <p:cNvPr id="132" name="Description:…"/>
          <p:cNvSpPr txBox="1"/>
          <p:nvPr>
            <p:ph type="body" idx="1"/>
          </p:nvPr>
        </p:nvSpPr>
        <p:spPr>
          <a:xfrm>
            <a:off x="1689100" y="2278087"/>
            <a:ext cx="21005800" cy="10799201"/>
          </a:xfrm>
          <a:prstGeom prst="rect">
            <a:avLst/>
          </a:prstGeom>
        </p:spPr>
        <p:txBody>
          <a:bodyPr/>
          <a:lstStyle/>
          <a:p>
            <a:pPr marL="514350" indent="-514350" defTabSz="668655">
              <a:spcBef>
                <a:spcPts val="4700"/>
              </a:spcBef>
              <a:defRPr sz="3888"/>
            </a:pPr>
            <a:r>
              <a:t>Description:  </a:t>
            </a:r>
          </a:p>
          <a:p>
            <a:pPr lvl="2" marL="1543050" indent="-514350" defTabSz="668655">
              <a:spcBef>
                <a:spcPts val="4700"/>
              </a:spcBef>
              <a:defRPr sz="3888"/>
            </a:pPr>
            <a:r>
              <a:t>0.9m Mosaic Camera Survey began in March 2003 - 2016 </a:t>
            </a:r>
          </a:p>
          <a:p>
            <a:pPr lvl="2" marL="1543050" indent="-514350" defTabSz="668655">
              <a:spcBef>
                <a:spcPts val="4700"/>
              </a:spcBef>
              <a:defRPr sz="3888"/>
            </a:pPr>
            <a:r>
              <a:t>Goal of discovering near-Earth asteroids by surveying the sky mainly within 15 degrees of the ecliptic.</a:t>
            </a:r>
          </a:p>
          <a:p>
            <a:pPr marL="514350" indent="-514350" defTabSz="668655">
              <a:spcBef>
                <a:spcPts val="4700"/>
              </a:spcBef>
              <a:defRPr sz="3888"/>
            </a:pPr>
            <a:r>
              <a:t>Archived</a:t>
            </a:r>
          </a:p>
          <a:p>
            <a:pPr lvl="2" marL="1543050" indent="-514350" defTabSz="668655">
              <a:spcBef>
                <a:spcPts val="4700"/>
              </a:spcBef>
              <a:defRPr sz="3888"/>
            </a:pPr>
            <a:r>
              <a:t>Mosaic data - Complete:  30 TB</a:t>
            </a:r>
          </a:p>
          <a:p>
            <a:pPr marL="514350" indent="-514350" defTabSz="668655">
              <a:spcBef>
                <a:spcPts val="4700"/>
              </a:spcBef>
              <a:defRPr sz="3888"/>
            </a:pPr>
            <a:r>
              <a:t>In progress</a:t>
            </a:r>
          </a:p>
          <a:p>
            <a:pPr lvl="2" marL="1543050" indent="-514350" defTabSz="668655">
              <a:spcBef>
                <a:spcPts val="4700"/>
              </a:spcBef>
              <a:defRPr sz="3888"/>
            </a:pPr>
            <a:r>
              <a:t>1.8 m follow-up — 2011-2022</a:t>
            </a:r>
          </a:p>
          <a:p>
            <a:pPr lvl="4" marL="2571750" indent="-514350" defTabSz="668655">
              <a:spcBef>
                <a:spcPts val="4700"/>
              </a:spcBef>
              <a:defRPr sz="3888"/>
            </a:pPr>
            <a:r>
              <a:t>Sample internal reviewed:  12 TB</a:t>
            </a:r>
          </a:p>
          <a:p>
            <a:pPr lvl="2" marL="1543050" indent="-514350" defTabSz="668655">
              <a:spcBef>
                <a:spcPts val="4700"/>
              </a:spcBef>
              <a:defRPr sz="3888"/>
            </a:pPr>
            <a:r>
              <a:t>Drift scans:  &lt; 1TB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NE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LONEOS</a:t>
            </a:r>
          </a:p>
        </p:txBody>
      </p:sp>
      <p:sp>
        <p:nvSpPr>
          <p:cNvPr id="135" name="The LONEOS data have been recovered from disk storage and magnetic tap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300" indent="-368300" defTabSz="478790">
              <a:spcBef>
                <a:spcPts val="3400"/>
              </a:spcBef>
              <a:defRPr sz="2784"/>
            </a:pPr>
            <a:r>
              <a:t>The LONEOS data have been recovered from disk storage and magnetic tape</a:t>
            </a:r>
          </a:p>
          <a:p>
            <a:pPr lvl="2" marL="1104900" indent="-368300" defTabSz="478790">
              <a:spcBef>
                <a:spcPts val="3400"/>
              </a:spcBef>
              <a:defRPr sz="2784"/>
            </a:pPr>
            <a:r>
              <a:t>Dates:  1998-2011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t>Currently:  Available as-is. </a:t>
            </a:r>
          </a:p>
          <a:p>
            <a:pPr lvl="2" marL="1104900" indent="-368300" defTabSz="478790">
              <a:spcBef>
                <a:spcPts val="3400"/>
              </a:spcBef>
              <a:defRPr sz="2784"/>
            </a:pPr>
            <a:r>
              <a:t>Available at SBN, see the readme.txt file for more details. 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t>R&amp;A has been funded through a NASA YORPD 2021 grant</a:t>
            </a:r>
          </a:p>
          <a:p>
            <a:pPr lvl="2" marL="1104900" indent="-368300" defTabSz="478790">
              <a:spcBef>
                <a:spcPts val="3400"/>
              </a:spcBef>
              <a:defRPr sz="2784"/>
            </a:pPr>
            <a:r>
              <a:t>PI:  Ed Tedesco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t>Volume:  13 TB</a:t>
            </a:r>
          </a:p>
          <a:p>
            <a:pPr marL="368300" indent="-368300" defTabSz="478790">
              <a:spcBef>
                <a:spcPts val="3400"/>
              </a:spcBef>
              <a:defRPr b="1" sz="2784"/>
            </a:pPr>
            <a:r>
              <a:t>Status</a:t>
            </a:r>
          </a:p>
          <a:p>
            <a:pPr lvl="2" marL="1104900" indent="-368300" defTabSz="478790">
              <a:spcBef>
                <a:spcPts val="3400"/>
              </a:spcBef>
              <a:defRPr b="1" sz="2784"/>
            </a:pPr>
            <a:r>
              <a:t>Review of a sample held January 4</a:t>
            </a:r>
          </a:p>
          <a:p>
            <a:pPr lvl="2" marL="1104900" indent="-368300" defTabSz="478790">
              <a:spcBef>
                <a:spcPts val="3400"/>
              </a:spcBef>
              <a:defRPr b="1" sz="2784"/>
            </a:pPr>
            <a:r>
              <a:t>Delta review scheduled for October 18 (includes additional data)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t>When the year is finished, no more work will be done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ata Sto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Storage</a:t>
            </a:r>
          </a:p>
        </p:txBody>
      </p:sp>
      <p:sp>
        <p:nvSpPr>
          <p:cNvPr id="138" name="Pr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defTabSz="602615">
              <a:spcBef>
                <a:spcPts val="4300"/>
              </a:spcBef>
              <a:defRPr sz="3504"/>
            </a:pPr>
            <a:r>
              <a:t>Prime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All data is “on-line” and directly accessible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No cost or download limits</a:t>
            </a:r>
          </a:p>
          <a:p>
            <a:pPr marL="463550" indent="-463550" defTabSz="602615">
              <a:spcBef>
                <a:spcPts val="4300"/>
              </a:spcBef>
              <a:defRPr sz="3504"/>
            </a:pPr>
            <a:r>
              <a:t>Backup copy (per requirements)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Stored in “Glacier” with Amazon Web Services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This has a cost for egress</a:t>
            </a:r>
          </a:p>
          <a:p>
            <a:pPr lvl="4" marL="2317750" indent="-463550" defTabSz="602615">
              <a:spcBef>
                <a:spcPts val="4300"/>
              </a:spcBef>
              <a:defRPr sz="3504"/>
            </a:pPr>
            <a:r>
              <a:t>Only for repopulating primary system</a:t>
            </a:r>
          </a:p>
          <a:p>
            <a:pPr marL="463550" indent="-463550" defTabSz="602615">
              <a:spcBef>
                <a:spcPts val="4300"/>
              </a:spcBef>
              <a:defRPr sz="3504"/>
            </a:pPr>
            <a:r>
              <a:t>Long term copy</a:t>
            </a:r>
          </a:p>
          <a:p>
            <a:pPr lvl="2" marL="1390650" indent="-463550" defTabSz="602615">
              <a:spcBef>
                <a:spcPts val="4300"/>
              </a:spcBef>
              <a:defRPr sz="3504"/>
            </a:pPr>
            <a:r>
              <a:t>NSSDCA - NASA’s long term archive at Goddard Spaceflight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ad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Radar</a:t>
            </a:r>
          </a:p>
        </p:txBody>
      </p:sp>
      <p:sp>
        <p:nvSpPr>
          <p:cNvPr id="141" name="Arecibo Doppler Radar Spectra sample data review held February 8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Arecibo Doppler Radar Spectra sample data review held February 8</a:t>
            </a:r>
          </a:p>
          <a:p>
            <a:pPr lvl="2"/>
            <a:r>
              <a:t>In liens resolution (includes all the data)</a:t>
            </a:r>
          </a:p>
          <a:p>
            <a:pPr/>
            <a:r>
              <a:t>Raw Goldstone SSR Radar Data review held February 10</a:t>
            </a:r>
          </a:p>
          <a:p>
            <a:pPr lvl="2"/>
            <a:r>
              <a:t>In liens resolution, delta review required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eb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Access</a:t>
            </a:r>
          </a:p>
        </p:txBody>
      </p:sp>
      <p:sp>
        <p:nvSpPr>
          <p:cNvPr id="144" name="CATCH is primary tool…"/>
          <p:cNvSpPr txBox="1"/>
          <p:nvPr>
            <p:ph type="body" sz="quarter" idx="1"/>
          </p:nvPr>
        </p:nvSpPr>
        <p:spPr>
          <a:xfrm>
            <a:off x="1689100" y="2575959"/>
            <a:ext cx="21005800" cy="2619748"/>
          </a:xfrm>
          <a:prstGeom prst="rect">
            <a:avLst/>
          </a:prstGeom>
        </p:spPr>
        <p:txBody>
          <a:bodyPr/>
          <a:lstStyle/>
          <a:p>
            <a:pPr lvl="2" marL="1295400" indent="-431800" defTabSz="561340">
              <a:spcBef>
                <a:spcPts val="1300"/>
              </a:spcBef>
              <a:defRPr sz="3264"/>
            </a:pPr>
            <a:r>
              <a:t>CATCH is primary tool</a:t>
            </a:r>
          </a:p>
          <a:p>
            <a:pPr lvl="4" marL="2159000" indent="-431800" defTabSz="561340">
              <a:spcBef>
                <a:spcPts val="1300"/>
              </a:spcBef>
              <a:defRPr sz="3264"/>
            </a:pPr>
            <a:r>
              <a:t>https://catch.astro.umd.edu</a:t>
            </a:r>
          </a:p>
          <a:p>
            <a:pPr lvl="2" marL="1295400" indent="-431800" defTabSz="561340">
              <a:spcBef>
                <a:spcPts val="1300"/>
              </a:spcBef>
              <a:defRPr sz="3264"/>
            </a:pPr>
            <a:r>
              <a:t>Web:  </a:t>
            </a:r>
          </a:p>
          <a:p>
            <a:pPr lvl="2" marL="1295400" indent="-431800" defTabSz="561340">
              <a:spcBef>
                <a:spcPts val="1300"/>
              </a:spcBef>
              <a:defRPr sz="3264"/>
            </a:pPr>
            <a:r>
              <a:t>https://sbn.psi.edu/pds/archive/surveys.html</a:t>
            </a:r>
          </a:p>
        </p:txBody>
      </p:sp>
      <p:pic>
        <p:nvPicPr>
          <p:cNvPr id="145" name="Screen Shot 2022-12-07 at 9.16.01 AM.png" descr="Screen Shot 2022-12-07 at 9.16.0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184" y="5331605"/>
            <a:ext cx="15184077" cy="1128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