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91" r:id="rId2"/>
    <p:sldId id="350" r:id="rId3"/>
    <p:sldId id="416" r:id="rId4"/>
    <p:sldId id="415" r:id="rId5"/>
    <p:sldId id="414" r:id="rId6"/>
  </p:sldIdLst>
  <p:sldSz cx="9144000" cy="6858000" type="screen4x3"/>
  <p:notesSz cx="6881813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CC00"/>
    <a:srgbClr val="24808C"/>
    <a:srgbClr val="15959B"/>
    <a:srgbClr val="199197"/>
    <a:srgbClr val="23888D"/>
    <a:srgbClr val="33787D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1" autoAdjust="0"/>
    <p:restoredTop sz="86408" autoAdjust="0"/>
  </p:normalViewPr>
  <p:slideViewPr>
    <p:cSldViewPr snapToGrid="0" snapToObjects="1">
      <p:cViewPr varScale="1">
        <p:scale>
          <a:sx n="115" d="100"/>
          <a:sy n="115" d="100"/>
        </p:scale>
        <p:origin x="1330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9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150" d="100"/>
          <a:sy n="150" d="100"/>
        </p:scale>
        <p:origin x="-2460" y="-72"/>
      </p:cViewPr>
      <p:guideLst>
        <p:guide orient="horz" pos="2928"/>
        <p:guide pos="216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742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513" y="0"/>
            <a:ext cx="2982742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80A09DD-3480-4DD2-8822-9A097628327E}" type="datetimeFigureOut">
              <a:rPr lang="en-US" altLang="en-US"/>
              <a:pPr>
                <a:defRPr/>
              </a:pPr>
              <a:t>9/28/2023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82742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513" y="8829675"/>
            <a:ext cx="2982742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79B21FA-340E-4B2C-9717-1603057633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772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742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513" y="0"/>
            <a:ext cx="2982742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2CEFAEF-2380-4B27-8CB5-10E9F76B7979}" type="datetimeFigureOut">
              <a:rPr lang="en-US" altLang="en-US"/>
              <a:pPr>
                <a:defRPr/>
              </a:pPr>
              <a:t>9/28/2023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05" y="4416426"/>
            <a:ext cx="5504204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2982742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513" y="8829675"/>
            <a:ext cx="2982742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DBC8C67-241B-4E01-872E-12F9A5CD57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7433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ED272B04-896C-4CC9-932E-CA19D49D8CEC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BC8C67-241B-4E01-872E-12F9A5CD57B5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498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BC8C67-241B-4E01-872E-12F9A5CD57B5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9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BC8C67-241B-4E01-872E-12F9A5CD57B5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4059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BC8C67-241B-4E01-872E-12F9A5CD57B5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2382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0" indent="0" algn="ctr">
              <a:buNone/>
              <a:defRPr/>
            </a:lvl2pPr>
            <a:lvl3pPr marL="914339" indent="0" algn="ctr">
              <a:buNone/>
              <a:defRPr/>
            </a:lvl3pPr>
            <a:lvl4pPr marL="1371509" indent="0" algn="ctr">
              <a:buNone/>
              <a:defRPr/>
            </a:lvl4pPr>
            <a:lvl5pPr marL="1828679" indent="0" algn="ctr">
              <a:buNone/>
              <a:defRPr/>
            </a:lvl5pPr>
            <a:lvl6pPr marL="2285849" indent="0" algn="ctr">
              <a:buNone/>
              <a:defRPr/>
            </a:lvl6pPr>
            <a:lvl7pPr marL="2743018" indent="0" algn="ctr">
              <a:buNone/>
              <a:defRPr/>
            </a:lvl7pPr>
            <a:lvl8pPr marL="3200188" indent="0" algn="ctr">
              <a:buNone/>
              <a:defRPr/>
            </a:lvl8pPr>
            <a:lvl9pPr marL="365735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3/30/2011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9655C-365F-4E5F-B73D-E5E33AE0C5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144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3/30/2011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048AF-52F2-4393-BA85-C1865F8393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9082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3/30/2011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22B2B-FBC1-4F39-9F06-6A47A83B7F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9439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100"/>
            <a:ext cx="7772400" cy="1143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15" y="1184100"/>
            <a:ext cx="8311793" cy="492217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8/27/13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D83F9-55BB-4188-91FD-7920A922EA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504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0" indent="0">
              <a:buNone/>
              <a:defRPr sz="1800"/>
            </a:lvl2pPr>
            <a:lvl3pPr marL="914339" indent="0">
              <a:buNone/>
              <a:defRPr sz="1600"/>
            </a:lvl3pPr>
            <a:lvl4pPr marL="1371509" indent="0">
              <a:buNone/>
              <a:defRPr sz="1400"/>
            </a:lvl4pPr>
            <a:lvl5pPr marL="1828679" indent="0">
              <a:buNone/>
              <a:defRPr sz="1400"/>
            </a:lvl5pPr>
            <a:lvl6pPr marL="2285849" indent="0">
              <a:buNone/>
              <a:defRPr sz="1400"/>
            </a:lvl6pPr>
            <a:lvl7pPr marL="2743018" indent="0">
              <a:buNone/>
              <a:defRPr sz="1400"/>
            </a:lvl7pPr>
            <a:lvl8pPr marL="3200188" indent="0">
              <a:buNone/>
              <a:defRPr sz="1400"/>
            </a:lvl8pPr>
            <a:lvl9pPr marL="3657357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3/30/2011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7ADD6-9B01-4068-9494-1EF9E5AB72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0490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3/30/2011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369DA-2500-4CB8-8849-87F03F082E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093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0" indent="0">
              <a:buNone/>
              <a:defRPr sz="2000" b="1"/>
            </a:lvl2pPr>
            <a:lvl3pPr marL="914339" indent="0">
              <a:buNone/>
              <a:defRPr sz="1800" b="1"/>
            </a:lvl3pPr>
            <a:lvl4pPr marL="1371509" indent="0">
              <a:buNone/>
              <a:defRPr sz="1600" b="1"/>
            </a:lvl4pPr>
            <a:lvl5pPr marL="1828679" indent="0">
              <a:buNone/>
              <a:defRPr sz="1600" b="1"/>
            </a:lvl5pPr>
            <a:lvl6pPr marL="2285849" indent="0">
              <a:buNone/>
              <a:defRPr sz="1600" b="1"/>
            </a:lvl6pPr>
            <a:lvl7pPr marL="2743018" indent="0">
              <a:buNone/>
              <a:defRPr sz="1600" b="1"/>
            </a:lvl7pPr>
            <a:lvl8pPr marL="3200188" indent="0">
              <a:buNone/>
              <a:defRPr sz="1600" b="1"/>
            </a:lvl8pPr>
            <a:lvl9pPr marL="365735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0" indent="0">
              <a:buNone/>
              <a:defRPr sz="2000" b="1"/>
            </a:lvl2pPr>
            <a:lvl3pPr marL="914339" indent="0">
              <a:buNone/>
              <a:defRPr sz="1800" b="1"/>
            </a:lvl3pPr>
            <a:lvl4pPr marL="1371509" indent="0">
              <a:buNone/>
              <a:defRPr sz="1600" b="1"/>
            </a:lvl4pPr>
            <a:lvl5pPr marL="1828679" indent="0">
              <a:buNone/>
              <a:defRPr sz="1600" b="1"/>
            </a:lvl5pPr>
            <a:lvl6pPr marL="2285849" indent="0">
              <a:buNone/>
              <a:defRPr sz="1600" b="1"/>
            </a:lvl6pPr>
            <a:lvl7pPr marL="2743018" indent="0">
              <a:buNone/>
              <a:defRPr sz="1600" b="1"/>
            </a:lvl7pPr>
            <a:lvl8pPr marL="3200188" indent="0">
              <a:buNone/>
              <a:defRPr sz="1600" b="1"/>
            </a:lvl8pPr>
            <a:lvl9pPr marL="365735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3/30/2011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A8B52-0CA0-4B1F-BD38-DD0DD803B7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9050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3/30/2011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1E2EB-63A1-4070-8E52-3C9BEE5030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2903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3/30/2011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BC829-BB81-497E-BB35-3059FB1A37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7718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0" indent="0">
              <a:buNone/>
              <a:defRPr sz="1200"/>
            </a:lvl2pPr>
            <a:lvl3pPr marL="914339" indent="0">
              <a:buNone/>
              <a:defRPr sz="1000"/>
            </a:lvl3pPr>
            <a:lvl4pPr marL="1371509" indent="0">
              <a:buNone/>
              <a:defRPr sz="800"/>
            </a:lvl4pPr>
            <a:lvl5pPr marL="1828679" indent="0">
              <a:buNone/>
              <a:defRPr sz="800"/>
            </a:lvl5pPr>
            <a:lvl6pPr marL="2285849" indent="0">
              <a:buNone/>
              <a:defRPr sz="800"/>
            </a:lvl6pPr>
            <a:lvl7pPr marL="2743018" indent="0">
              <a:buNone/>
              <a:defRPr sz="800"/>
            </a:lvl7pPr>
            <a:lvl8pPr marL="3200188" indent="0">
              <a:buNone/>
              <a:defRPr sz="800"/>
            </a:lvl8pPr>
            <a:lvl9pPr marL="3657357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3/30/2011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B49C0-3653-4D99-966D-F565DA980B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7835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0" indent="0">
              <a:buNone/>
              <a:defRPr sz="2800"/>
            </a:lvl2pPr>
            <a:lvl3pPr marL="914339" indent="0">
              <a:buNone/>
              <a:defRPr sz="2400"/>
            </a:lvl3pPr>
            <a:lvl4pPr marL="1371509" indent="0">
              <a:buNone/>
              <a:defRPr sz="2000"/>
            </a:lvl4pPr>
            <a:lvl5pPr marL="1828679" indent="0">
              <a:buNone/>
              <a:defRPr sz="2000"/>
            </a:lvl5pPr>
            <a:lvl6pPr marL="2285849" indent="0">
              <a:buNone/>
              <a:defRPr sz="2000"/>
            </a:lvl6pPr>
            <a:lvl7pPr marL="2743018" indent="0">
              <a:buNone/>
              <a:defRPr sz="2000"/>
            </a:lvl7pPr>
            <a:lvl8pPr marL="3200188" indent="0">
              <a:buNone/>
              <a:defRPr sz="2000"/>
            </a:lvl8pPr>
            <a:lvl9pPr marL="3657357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70" indent="0">
              <a:buNone/>
              <a:defRPr sz="1200"/>
            </a:lvl2pPr>
            <a:lvl3pPr marL="914339" indent="0">
              <a:buNone/>
              <a:defRPr sz="1000"/>
            </a:lvl3pPr>
            <a:lvl4pPr marL="1371509" indent="0">
              <a:buNone/>
              <a:defRPr sz="800"/>
            </a:lvl4pPr>
            <a:lvl5pPr marL="1828679" indent="0">
              <a:buNone/>
              <a:defRPr sz="800"/>
            </a:lvl5pPr>
            <a:lvl6pPr marL="2285849" indent="0">
              <a:buNone/>
              <a:defRPr sz="800"/>
            </a:lvl6pPr>
            <a:lvl7pPr marL="2743018" indent="0">
              <a:buNone/>
              <a:defRPr sz="800"/>
            </a:lvl7pPr>
            <a:lvl8pPr marL="3200188" indent="0">
              <a:buNone/>
              <a:defRPr sz="800"/>
            </a:lvl8pPr>
            <a:lvl9pPr marL="3657357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3/30/2011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49920-9598-45A6-B210-7382854AC1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9853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3/30/2011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pitchFamily="-84" charset="0"/>
              </a:defRPr>
            </a:lvl1pPr>
          </a:lstStyle>
          <a:p>
            <a:pPr>
              <a:defRPr/>
            </a:pPr>
            <a:fld id="{A2E30BCA-E5DE-48BD-93E3-48CD942AE0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6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29E"/>
          </a:solidFill>
          <a:latin typeface="+mj-lt"/>
          <a:ea typeface="ＭＳ Ｐゴシック" pitchFamily="24" charset="-128"/>
          <a:cs typeface="ＭＳ Ｐゴシック" pitchFamily="2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29E"/>
          </a:solidFill>
          <a:latin typeface="Verdana" pitchFamily="24" charset="0"/>
          <a:ea typeface="ＭＳ Ｐゴシック" pitchFamily="24" charset="-128"/>
          <a:cs typeface="ＭＳ Ｐゴシック" pitchFamily="2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29E"/>
          </a:solidFill>
          <a:latin typeface="Verdana" pitchFamily="24" charset="0"/>
          <a:ea typeface="ＭＳ Ｐゴシック" pitchFamily="24" charset="-128"/>
          <a:cs typeface="ＭＳ Ｐゴシック" pitchFamily="2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29E"/>
          </a:solidFill>
          <a:latin typeface="Verdana" pitchFamily="24" charset="0"/>
          <a:ea typeface="ＭＳ Ｐゴシック" pitchFamily="24" charset="-128"/>
          <a:cs typeface="ＭＳ Ｐゴシック" pitchFamily="2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29E"/>
          </a:solidFill>
          <a:latin typeface="Verdana" pitchFamily="24" charset="0"/>
          <a:ea typeface="ＭＳ Ｐゴシック" pitchFamily="24" charset="-128"/>
          <a:cs typeface="ＭＳ Ｐゴシック" pitchFamily="24" charset="-128"/>
        </a:defRPr>
      </a:lvl5pPr>
      <a:lvl6pPr marL="45717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6229E"/>
          </a:solidFill>
          <a:latin typeface="Verdana" pitchFamily="24" charset="0"/>
        </a:defRPr>
      </a:lvl6pPr>
      <a:lvl7pPr marL="914339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6229E"/>
          </a:solidFill>
          <a:latin typeface="Verdana" pitchFamily="24" charset="0"/>
        </a:defRPr>
      </a:lvl7pPr>
      <a:lvl8pPr marL="1371509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6229E"/>
          </a:solidFill>
          <a:latin typeface="Verdana" pitchFamily="24" charset="0"/>
        </a:defRPr>
      </a:lvl8pPr>
      <a:lvl9pPr marL="1828679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6229E"/>
          </a:solidFill>
          <a:latin typeface="Verdana" pitchFamily="2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j-lt"/>
          <a:ea typeface="ＭＳ Ｐゴシック" pitchFamily="24" charset="-128"/>
          <a:cs typeface="ＭＳ Ｐゴシック" pitchFamily="24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j-lt"/>
          <a:ea typeface="ＭＳ Ｐゴシック" pitchFamily="24" charset="-128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500">
          <a:solidFill>
            <a:schemeClr val="tx1"/>
          </a:solidFill>
          <a:latin typeface="+mj-lt"/>
          <a:ea typeface="ＭＳ Ｐゴシック" pitchFamily="24" charset="-128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>
          <a:solidFill>
            <a:schemeClr val="tx1"/>
          </a:solidFill>
          <a:latin typeface="+mj-lt"/>
          <a:ea typeface="ＭＳ Ｐゴシック" pitchFamily="24" charset="-128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>
          <a:solidFill>
            <a:schemeClr val="tx1"/>
          </a:solidFill>
          <a:latin typeface="+mj-lt"/>
          <a:ea typeface="ＭＳ Ｐゴシック" pitchFamily="24" charset="-128"/>
        </a:defRPr>
      </a:lvl5pPr>
      <a:lvl6pPr marL="2514433" indent="-22858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24" charset="-128"/>
        </a:defRPr>
      </a:lvl6pPr>
      <a:lvl7pPr marL="2971603" indent="-22858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24" charset="-128"/>
        </a:defRPr>
      </a:lvl7pPr>
      <a:lvl8pPr marL="3428772" indent="-22858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24" charset="-128"/>
        </a:defRPr>
      </a:lvl8pPr>
      <a:lvl9pPr marL="3885942" indent="-22858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24" charset="-128"/>
        </a:defRPr>
      </a:lvl9pPr>
    </p:bodyStyle>
    <p:otherStyle>
      <a:defPPr>
        <a:defRPr lang="en-US"/>
      </a:defPPr>
      <a:lvl1pPr marL="0" algn="l" defTabSz="4571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0" algn="l" defTabSz="4571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9" algn="l" defTabSz="4571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9" algn="l" defTabSz="4571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9" algn="l" defTabSz="4571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9" algn="l" defTabSz="4571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18" algn="l" defTabSz="4571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88" algn="l" defTabSz="4571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57" algn="l" defTabSz="4571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1" name="Group 10"/>
          <p:cNvGrpSpPr>
            <a:grpSpLocks/>
          </p:cNvGrpSpPr>
          <p:nvPr/>
        </p:nvGrpSpPr>
        <p:grpSpPr bwMode="auto">
          <a:xfrm>
            <a:off x="495288" y="110115"/>
            <a:ext cx="7129463" cy="982663"/>
            <a:chOff x="612" y="0"/>
            <a:chExt cx="4491" cy="619"/>
          </a:xfrm>
        </p:grpSpPr>
        <p:pic>
          <p:nvPicPr>
            <p:cNvPr id="2054" name="Picture 8" descr="l2_top_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0"/>
              <a:ext cx="3855" cy="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0"/>
              <a:ext cx="521" cy="5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4294" y="1608109"/>
            <a:ext cx="7772400" cy="900766"/>
          </a:xfrm>
        </p:spPr>
        <p:txBody>
          <a:bodyPr/>
          <a:lstStyle/>
          <a:p>
            <a:pPr eaLnBrk="1" hangingPunct="1"/>
            <a:r>
              <a:rPr lang="en-US" altLang="en-US" sz="4400" dirty="0">
                <a:solidFill>
                  <a:schemeClr val="accent2"/>
                </a:solidFill>
              </a:rPr>
              <a:t>PDS Small Bodies Node archiving activities</a:t>
            </a:r>
          </a:p>
        </p:txBody>
      </p:sp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495288" y="3196601"/>
            <a:ext cx="77724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 eaLnBrk="1" hangingPunct="1"/>
            <a:r>
              <a:rPr lang="en-US" altLang="en-US" sz="2800" dirty="0">
                <a:latin typeface="Verdana" pitchFamily="34" charset="0"/>
              </a:rPr>
              <a:t>Small Bodies User’s Group meeting</a:t>
            </a:r>
            <a:endParaRPr lang="en-US" altLang="en-US" dirty="0">
              <a:latin typeface="Verdana" pitchFamily="34" charset="0"/>
            </a:endParaRPr>
          </a:p>
          <a:p>
            <a:pPr algn="ctr" eaLnBrk="1" hangingPunct="1"/>
            <a:r>
              <a:rPr lang="en-US" altLang="en-US" dirty="0">
                <a:latin typeface="Verdana" pitchFamily="34" charset="0"/>
              </a:rPr>
              <a:t>October 4, 2023</a:t>
            </a:r>
          </a:p>
          <a:p>
            <a:pPr algn="ctr" eaLnBrk="1" hangingPunct="1"/>
            <a:r>
              <a:rPr lang="en-US" altLang="en-US" dirty="0">
                <a:latin typeface="Verdana" pitchFamily="34" charset="0"/>
              </a:rPr>
              <a:t>San Antonio, TX</a:t>
            </a:r>
          </a:p>
          <a:p>
            <a:pPr eaLnBrk="1" hangingPunct="1"/>
            <a:endParaRPr lang="en-US" altLang="en-US" dirty="0">
              <a:latin typeface="Verdana" pitchFamily="34" charset="0"/>
            </a:endParaRPr>
          </a:p>
        </p:txBody>
      </p:sp>
      <p:pic>
        <p:nvPicPr>
          <p:cNvPr id="1026" name="Picture 2" descr="https://msilineup.files.wordpress.com/2014/11/umcp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406" y="86014"/>
            <a:ext cx="1006764" cy="100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Ludmilla\Downloads\image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80" y="54865"/>
            <a:ext cx="1092778" cy="109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928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41667" y="160300"/>
            <a:ext cx="7772400" cy="375028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itchFamily="-84" charset="-128"/>
              </a:rPr>
              <a:t>Missions</a:t>
            </a:r>
            <a:br>
              <a:rPr lang="en-US" altLang="en-US" dirty="0">
                <a:ea typeface="ＭＳ Ｐゴシック" pitchFamily="-84" charset="-128"/>
              </a:rPr>
            </a:br>
            <a:endParaRPr lang="en-US" altLang="en-US" sz="2400" dirty="0">
              <a:ea typeface="ＭＳ Ｐゴシック" pitchFamily="-84" charset="-128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A437159-D270-5CCA-0E15-97A4D9B136B0}"/>
              </a:ext>
            </a:extLst>
          </p:cNvPr>
          <p:cNvSpPr txBox="1">
            <a:spLocks/>
          </p:cNvSpPr>
          <p:nvPr/>
        </p:nvSpPr>
        <p:spPr bwMode="auto">
          <a:xfrm>
            <a:off x="229802" y="485633"/>
            <a:ext cx="8796129" cy="626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j-lt"/>
                <a:ea typeface="ＭＳ Ｐゴシック" pitchFamily="24" charset="-128"/>
                <a:cs typeface="ＭＳ Ｐゴシック" pitchFamily="24" charset="-128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j-lt"/>
                <a:ea typeface="ＭＳ Ｐゴシック" pitchFamily="2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j-lt"/>
                <a:ea typeface="ＭＳ Ｐゴシック" pitchFamily="2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j-lt"/>
                <a:ea typeface="ＭＳ Ｐゴシック" pitchFamily="24" charset="-128"/>
              </a:defRPr>
            </a:lvl4pPr>
            <a:lvl5pPr marL="2054225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+mj-lt"/>
                <a:ea typeface="ＭＳ Ｐゴシック" pitchFamily="24" charset="-128"/>
              </a:defRPr>
            </a:lvl5pPr>
            <a:lvl6pPr marL="2514433" indent="-22858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24" charset="-128"/>
              </a:defRPr>
            </a:lvl6pPr>
            <a:lvl7pPr marL="2971603" indent="-22858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24" charset="-128"/>
              </a:defRPr>
            </a:lvl7pPr>
            <a:lvl8pPr marL="3428772" indent="-22858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24" charset="-128"/>
              </a:defRPr>
            </a:lvl8pPr>
            <a:lvl9pPr marL="3885942" indent="-22858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24" charset="-128"/>
              </a:defRPr>
            </a:lvl9pPr>
          </a:lstStyle>
          <a:p>
            <a:pPr defTabSz="914400"/>
            <a:r>
              <a:rPr lang="en-US" sz="1400" b="1" kern="0" dirty="0"/>
              <a:t>OSIRIS-Rex</a:t>
            </a:r>
          </a:p>
          <a:p>
            <a:pPr marL="0" indent="0" defTabSz="914400">
              <a:buFont typeface="Arial" pitchFamily="34" charset="0"/>
              <a:buNone/>
            </a:pPr>
            <a:r>
              <a:rPr lang="en-US" sz="1400" kern="0" dirty="0"/>
              <a:t>Archived: OVIRS 11.0, TAGCAMS 12.0, Radio Science 1.0, Thermal 1.0 </a:t>
            </a:r>
          </a:p>
          <a:p>
            <a:pPr marL="0" indent="0" defTabSz="914400">
              <a:buFont typeface="Arial" pitchFamily="34" charset="0"/>
              <a:buNone/>
            </a:pPr>
            <a:r>
              <a:rPr lang="en-US" sz="1400" kern="0" dirty="0"/>
              <a:t>Reviewed: Thermal 1.0, OLA L2a, TAGCAMS Sample Capsule Images </a:t>
            </a:r>
          </a:p>
          <a:p>
            <a:pPr marL="0" indent="0" defTabSz="914400">
              <a:buFont typeface="Arial" pitchFamily="34" charset="0"/>
              <a:buNone/>
            </a:pPr>
            <a:r>
              <a:rPr lang="en-US" sz="1400" kern="0" dirty="0"/>
              <a:t>Next year:  REXIS, Site Selection Documentation bundle, OCAMS ground calibration data</a:t>
            </a:r>
          </a:p>
          <a:p>
            <a:pPr marL="0" indent="0" defTabSz="914400">
              <a:buFont typeface="Arial" pitchFamily="34" charset="0"/>
              <a:buNone/>
            </a:pPr>
            <a:r>
              <a:rPr lang="en-US" sz="1400" kern="0" dirty="0"/>
              <a:t>     Derived data: spectral analysis, derived Radio Science Geologic Maps, Asteroid Astronomy, </a:t>
            </a:r>
          </a:p>
          <a:p>
            <a:pPr marL="0" indent="0" defTabSz="914400">
              <a:buFont typeface="Arial" pitchFamily="34" charset="0"/>
              <a:buNone/>
            </a:pPr>
            <a:r>
              <a:rPr lang="en-US" sz="1400" kern="0" dirty="0"/>
              <a:t>      Image Maps</a:t>
            </a:r>
          </a:p>
          <a:p>
            <a:pPr defTabSz="914400"/>
            <a:r>
              <a:rPr lang="en-US" sz="1400" b="1" kern="0" dirty="0"/>
              <a:t>DART</a:t>
            </a:r>
          </a:p>
          <a:p>
            <a:pPr marL="0" indent="0" defTabSz="914400">
              <a:buFont typeface="Arial" pitchFamily="34" charset="0"/>
              <a:buNone/>
            </a:pPr>
            <a:r>
              <a:rPr lang="en-US" sz="1400" kern="0" dirty="0"/>
              <a:t>Archived: DRACO V1.0, DART Radio Science (Tracking and Navigation data, TRK), V1.0</a:t>
            </a:r>
          </a:p>
          <a:p>
            <a:pPr marL="0" indent="0" defTabSz="914400">
              <a:buFont typeface="Arial" pitchFamily="34" charset="0"/>
              <a:buNone/>
            </a:pPr>
            <a:r>
              <a:rPr lang="en-US" sz="1400" kern="0" dirty="0"/>
              <a:t>Reviewed: DRACO(V.0 and 3.0), </a:t>
            </a:r>
            <a:r>
              <a:rPr lang="en-US" sz="1400" kern="0" dirty="0" err="1"/>
              <a:t>LICIACube</a:t>
            </a:r>
            <a:r>
              <a:rPr lang="en-US" sz="1400" kern="0" dirty="0"/>
              <a:t> (LEIA, LUKE, TRK), shape model Didymos and Dimorphos, DART TRK, ground-based observations (Lowell, LDT, MRO, LCOGT, LCO)</a:t>
            </a:r>
          </a:p>
          <a:p>
            <a:pPr defTabSz="914400"/>
            <a:r>
              <a:rPr lang="en-US" sz="1400" b="1" kern="0" dirty="0"/>
              <a:t>New Horizons</a:t>
            </a:r>
          </a:p>
          <a:p>
            <a:pPr marL="0" indent="0" defTabSz="914400">
              <a:buNone/>
            </a:pPr>
            <a:r>
              <a:rPr lang="en-US" sz="1400" kern="0" dirty="0"/>
              <a:t>Archived:  Pluto Atmosphere, Solar Wind, Plasma – derived data</a:t>
            </a:r>
          </a:p>
          <a:p>
            <a:pPr defTabSz="914400"/>
            <a:r>
              <a:rPr lang="en-US" sz="1400" b="1" kern="0" dirty="0"/>
              <a:t>New Horizons, KEM1</a:t>
            </a:r>
          </a:p>
          <a:p>
            <a:pPr marL="0" indent="0" defTabSz="914400">
              <a:buFont typeface="Arial" pitchFamily="34" charset="0"/>
              <a:buNone/>
            </a:pPr>
            <a:r>
              <a:rPr lang="en-US" sz="1400" kern="0" dirty="0"/>
              <a:t>Reviewed and Archived:V6.0 (LEISA, LORRI, PEPSSI, ALICE, SWAP, MVIC, SDC), V5.0 (REX), </a:t>
            </a:r>
            <a:r>
              <a:rPr lang="en-US" sz="1400" kern="0" dirty="0" err="1"/>
              <a:t>Arrokoth</a:t>
            </a:r>
            <a:r>
              <a:rPr lang="en-US" sz="1400" kern="0" dirty="0"/>
              <a:t> compositional and geophysical maps, shape model, and coordinate system</a:t>
            </a:r>
          </a:p>
          <a:p>
            <a:pPr marL="0" indent="0" defTabSz="914400">
              <a:buFont typeface="Arial" pitchFamily="34" charset="0"/>
              <a:buNone/>
            </a:pPr>
            <a:r>
              <a:rPr lang="en-US" sz="1400" kern="0" dirty="0"/>
              <a:t>Next year: </a:t>
            </a:r>
            <a:r>
              <a:rPr lang="en-US" sz="1400" b="1" kern="0" dirty="0"/>
              <a:t>KEM2 </a:t>
            </a:r>
            <a:r>
              <a:rPr lang="en-US" sz="1400" kern="0" dirty="0"/>
              <a:t>data</a:t>
            </a:r>
          </a:p>
          <a:p>
            <a:pPr defTabSz="914400"/>
            <a:r>
              <a:rPr lang="en-US" sz="1400" b="1" kern="0" dirty="0"/>
              <a:t>Lucy</a:t>
            </a:r>
          </a:p>
          <a:p>
            <a:pPr marL="0" indent="0" defTabSz="914400">
              <a:buFont typeface="Arial" pitchFamily="34" charset="0"/>
              <a:buNone/>
            </a:pPr>
            <a:r>
              <a:rPr lang="en-US" sz="1400" kern="0" dirty="0"/>
              <a:t>Formats review: LEISA, L'LORRI, LTES, MVIC, RSS, TTCAM</a:t>
            </a:r>
          </a:p>
          <a:p>
            <a:pPr marL="0" indent="0" defTabSz="914400">
              <a:buFont typeface="Arial" pitchFamily="34" charset="0"/>
              <a:buNone/>
            </a:pPr>
            <a:r>
              <a:rPr lang="en-US" sz="1400" kern="0" dirty="0"/>
              <a:t>Reviewed: L’LORRI </a:t>
            </a:r>
            <a:r>
              <a:rPr lang="en-US" sz="1400" kern="0" dirty="0" err="1"/>
              <a:t>Didymos</a:t>
            </a:r>
            <a:r>
              <a:rPr lang="en-US" sz="1400" kern="0" dirty="0"/>
              <a:t> (DART impact) observations</a:t>
            </a:r>
          </a:p>
          <a:p>
            <a:pPr marL="0" indent="0" defTabSz="914400">
              <a:buFont typeface="Arial" pitchFamily="34" charset="0"/>
              <a:buNone/>
            </a:pPr>
            <a:r>
              <a:rPr lang="en-US" sz="1400" kern="0" dirty="0"/>
              <a:t>Next year: pipelines review, asteroid </a:t>
            </a:r>
            <a:r>
              <a:rPr lang="en-US" sz="1400" kern="0" dirty="0" err="1"/>
              <a:t>Dinkinesh</a:t>
            </a:r>
            <a:r>
              <a:rPr lang="en-US" sz="1400" kern="0" dirty="0"/>
              <a:t> data delivery and review</a:t>
            </a:r>
          </a:p>
          <a:p>
            <a:pPr marL="0" indent="0" defTabSz="914400">
              <a:buNone/>
            </a:pPr>
            <a:endParaRPr lang="en-US" sz="1800" dirty="0">
              <a:solidFill>
                <a:srgbClr val="22222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defTabSz="914400">
              <a:buNone/>
            </a:pPr>
            <a:r>
              <a:rPr lang="en-US" sz="18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Also next year:</a:t>
            </a:r>
          </a:p>
          <a:p>
            <a:pPr marL="0" indent="0" defTabSz="914400">
              <a:buNone/>
            </a:pP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Europa Clipper: SUDA pre-launch preliminary pipeline review</a:t>
            </a:r>
            <a:b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Dawn new data: VIR artifact-removed products; Gravity L2 additional products</a:t>
            </a:r>
            <a:b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defTabSz="914400">
              <a:buFont typeface="Arial" pitchFamily="34" charset="0"/>
              <a:buNone/>
            </a:pPr>
            <a:endParaRPr lang="en-US" sz="1400" kern="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7265F1-1D4B-0ED8-4F8D-439E3956CF03}"/>
              </a:ext>
            </a:extLst>
          </p:cNvPr>
          <p:cNvSpPr/>
          <p:nvPr/>
        </p:nvSpPr>
        <p:spPr bwMode="auto">
          <a:xfrm>
            <a:off x="37714" y="2058329"/>
            <a:ext cx="9068572" cy="9712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2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0A685E-3FA9-DBDF-0B8A-AA4295C728BD}"/>
              </a:ext>
            </a:extLst>
          </p:cNvPr>
          <p:cNvSpPr/>
          <p:nvPr/>
        </p:nvSpPr>
        <p:spPr bwMode="auto">
          <a:xfrm>
            <a:off x="37714" y="4471090"/>
            <a:ext cx="9068572" cy="10927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2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90844E-1C6A-6745-20F5-ECF8BC88C5AC}"/>
              </a:ext>
            </a:extLst>
          </p:cNvPr>
          <p:cNvSpPr/>
          <p:nvPr/>
        </p:nvSpPr>
        <p:spPr bwMode="auto">
          <a:xfrm>
            <a:off x="37714" y="3029585"/>
            <a:ext cx="9068572" cy="14415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2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6678EB-A69A-D683-1FA3-BDD75AA54774}"/>
              </a:ext>
            </a:extLst>
          </p:cNvPr>
          <p:cNvSpPr/>
          <p:nvPr/>
        </p:nvSpPr>
        <p:spPr bwMode="auto">
          <a:xfrm>
            <a:off x="56076" y="5563809"/>
            <a:ext cx="9068572" cy="122403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95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41667" y="160300"/>
            <a:ext cx="7772400" cy="375028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itchFamily="-84" charset="-128"/>
              </a:rPr>
              <a:t>Missions foreign</a:t>
            </a:r>
            <a:br>
              <a:rPr lang="en-US" altLang="en-US" dirty="0">
                <a:ea typeface="ＭＳ Ｐゴシック" pitchFamily="-84" charset="-128"/>
              </a:rPr>
            </a:br>
            <a:endParaRPr lang="en-US" altLang="en-US" sz="2400" dirty="0">
              <a:ea typeface="ＭＳ Ｐゴシック" pitchFamily="-84" charset="-128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A437159-D270-5CCA-0E15-97A4D9B136B0}"/>
              </a:ext>
            </a:extLst>
          </p:cNvPr>
          <p:cNvSpPr txBox="1">
            <a:spLocks/>
          </p:cNvSpPr>
          <p:nvPr/>
        </p:nvSpPr>
        <p:spPr bwMode="auto">
          <a:xfrm>
            <a:off x="229802" y="485633"/>
            <a:ext cx="8796129" cy="626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j-lt"/>
                <a:ea typeface="ＭＳ Ｐゴシック" pitchFamily="24" charset="-128"/>
                <a:cs typeface="ＭＳ Ｐゴシック" pitchFamily="24" charset="-128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j-lt"/>
                <a:ea typeface="ＭＳ Ｐゴシック" pitchFamily="2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j-lt"/>
                <a:ea typeface="ＭＳ Ｐゴシック" pitchFamily="2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j-lt"/>
                <a:ea typeface="ＭＳ Ｐゴシック" pitchFamily="24" charset="-128"/>
              </a:defRPr>
            </a:lvl4pPr>
            <a:lvl5pPr marL="2054225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+mj-lt"/>
                <a:ea typeface="ＭＳ Ｐゴシック" pitchFamily="24" charset="-128"/>
              </a:defRPr>
            </a:lvl5pPr>
            <a:lvl6pPr marL="2514433" indent="-22858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24" charset="-128"/>
              </a:defRPr>
            </a:lvl6pPr>
            <a:lvl7pPr marL="2971603" indent="-22858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24" charset="-128"/>
              </a:defRPr>
            </a:lvl7pPr>
            <a:lvl8pPr marL="3428772" indent="-22858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24" charset="-128"/>
              </a:defRPr>
            </a:lvl8pPr>
            <a:lvl9pPr marL="3885942" indent="-22858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24" charset="-128"/>
              </a:defRPr>
            </a:lvl9pPr>
          </a:lstStyle>
          <a:p>
            <a:pPr defTabSz="914400"/>
            <a:endParaRPr lang="en-US" sz="1400" kern="0" dirty="0"/>
          </a:p>
          <a:p>
            <a:pPr defTabSz="914400"/>
            <a:r>
              <a:rPr lang="en-US" sz="1400" b="1" kern="0" dirty="0"/>
              <a:t>Rosetta</a:t>
            </a:r>
          </a:p>
          <a:p>
            <a:pPr marL="0" indent="0" defTabSz="914400">
              <a:buNone/>
            </a:pPr>
            <a:r>
              <a:rPr lang="en-US" sz="1400" kern="0" dirty="0"/>
              <a:t>Archived: MPCMIP, RPCLAP, VIRTIS</a:t>
            </a:r>
          </a:p>
          <a:p>
            <a:pPr marL="0" indent="0" defTabSz="914400">
              <a:buNone/>
            </a:pPr>
            <a:r>
              <a:rPr lang="en-US" sz="1400" kern="0" dirty="0"/>
              <a:t>Next year: OSIRIS final</a:t>
            </a:r>
          </a:p>
          <a:p>
            <a:pPr defTabSz="914400"/>
            <a:r>
              <a:rPr lang="en-US" sz="1400" b="1" kern="0" dirty="0"/>
              <a:t>Hayabusa</a:t>
            </a:r>
          </a:p>
          <a:p>
            <a:pPr marL="0" indent="0" defTabSz="914400">
              <a:buFont typeface="Arial" pitchFamily="34" charset="0"/>
              <a:buNone/>
            </a:pPr>
            <a:r>
              <a:rPr lang="en-US" sz="1400" kern="0" dirty="0"/>
              <a:t>Archived: AMICA, LIDAR, NIRS, Mission</a:t>
            </a:r>
          </a:p>
          <a:p>
            <a:pPr marL="0" indent="0" defTabSz="914400">
              <a:buFont typeface="Arial" pitchFamily="34" charset="0"/>
              <a:buNone/>
            </a:pPr>
            <a:r>
              <a:rPr lang="en-US" sz="1400" kern="0" dirty="0"/>
              <a:t>Next year: ONC (Navigation Camera)</a:t>
            </a:r>
          </a:p>
          <a:p>
            <a:pPr defTabSz="914400"/>
            <a:r>
              <a:rPr lang="en-US" sz="1400" b="1" kern="0" dirty="0"/>
              <a:t>Hayabusa2</a:t>
            </a:r>
          </a:p>
          <a:p>
            <a:pPr marL="0" indent="0" defTabSz="914400">
              <a:buFont typeface="Arial" pitchFamily="34" charset="0"/>
              <a:buNone/>
            </a:pPr>
            <a:r>
              <a:rPr lang="en-US" sz="1400" kern="0" dirty="0"/>
              <a:t>Archived: LIDAR, ONC, MASCOT MARA, MASCOT </a:t>
            </a:r>
            <a:r>
              <a:rPr lang="en-US" sz="1400" kern="0" dirty="0" err="1"/>
              <a:t>MasCam</a:t>
            </a:r>
            <a:endParaRPr lang="en-US" sz="1400" kern="0" dirty="0"/>
          </a:p>
          <a:p>
            <a:pPr marL="0" indent="0" defTabSz="914400">
              <a:buFont typeface="Arial" pitchFamily="34" charset="0"/>
              <a:buNone/>
            </a:pPr>
            <a:r>
              <a:rPr lang="en-US" sz="1400" kern="0" dirty="0"/>
              <a:t>Reviewed: MASCOT MARA, MASCOT </a:t>
            </a:r>
            <a:r>
              <a:rPr lang="en-US" sz="1400" kern="0" dirty="0" err="1"/>
              <a:t>MasCam</a:t>
            </a:r>
            <a:endParaRPr lang="en-US" sz="1400" kern="0" dirty="0"/>
          </a:p>
          <a:p>
            <a:pPr marL="0" indent="0" defTabSz="914400">
              <a:buFont typeface="Arial" pitchFamily="34" charset="0"/>
              <a:buNone/>
            </a:pPr>
            <a:r>
              <a:rPr lang="en-US" sz="1400" kern="0" dirty="0"/>
              <a:t>Next year:  Minerva-II, DCAMS3; Derived products: shape models, IR thermal inertia map, ONC high-resolution map, mosaic image map, LIDAR albedo and maps, etc.</a:t>
            </a:r>
          </a:p>
          <a:p>
            <a:pPr defTabSz="914400"/>
            <a:r>
              <a:rPr lang="en-US" sz="1400" b="1" kern="0" dirty="0"/>
              <a:t>MMX</a:t>
            </a:r>
          </a:p>
          <a:p>
            <a:pPr marL="0" indent="0" defTabSz="914400">
              <a:buNone/>
            </a:pPr>
            <a:r>
              <a:rPr lang="en-US" sz="1400" kern="0" dirty="0"/>
              <a:t>Nex year: re-launch preliminary pipeline reviews (7 orbiter instruments)</a:t>
            </a:r>
          </a:p>
          <a:p>
            <a:pPr marL="0" indent="0" defTabSz="914400">
              <a:buNone/>
            </a:pPr>
            <a:endParaRPr lang="en-US" sz="1400" kern="0" dirty="0"/>
          </a:p>
          <a:p>
            <a:pPr marL="0" indent="0" defTabSz="914400">
              <a:buNone/>
            </a:pPr>
            <a:endParaRPr lang="en-US" sz="1400" kern="0" dirty="0"/>
          </a:p>
          <a:p>
            <a:pPr marL="0" indent="0" defTabSz="914400">
              <a:buFont typeface="Arial" pitchFamily="34" charset="0"/>
              <a:buNone/>
            </a:pPr>
            <a:endParaRPr lang="en-US" sz="1400" kern="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7265F1-1D4B-0ED8-4F8D-439E3956CF03}"/>
              </a:ext>
            </a:extLst>
          </p:cNvPr>
          <p:cNvSpPr/>
          <p:nvPr/>
        </p:nvSpPr>
        <p:spPr bwMode="auto">
          <a:xfrm>
            <a:off x="37714" y="3529430"/>
            <a:ext cx="9068572" cy="9712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2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D63395-77E5-86AF-1DBA-60AB1154287E}"/>
              </a:ext>
            </a:extLst>
          </p:cNvPr>
          <p:cNvSpPr/>
          <p:nvPr/>
        </p:nvSpPr>
        <p:spPr bwMode="auto">
          <a:xfrm>
            <a:off x="37714" y="1550465"/>
            <a:ext cx="9068572" cy="7628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2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90844E-1C6A-6745-20F5-ECF8BC88C5AC}"/>
              </a:ext>
            </a:extLst>
          </p:cNvPr>
          <p:cNvSpPr/>
          <p:nvPr/>
        </p:nvSpPr>
        <p:spPr bwMode="auto">
          <a:xfrm>
            <a:off x="37714" y="2316978"/>
            <a:ext cx="9068572" cy="12124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45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70833" y="122354"/>
            <a:ext cx="8305345" cy="542612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itchFamily="-84" charset="-128"/>
              </a:rPr>
              <a:t>R&amp;A (ROSES grants) archiving</a:t>
            </a:r>
            <a:br>
              <a:rPr lang="en-US" altLang="en-US" dirty="0">
                <a:ea typeface="ＭＳ Ｐゴシック" pitchFamily="-84" charset="-128"/>
              </a:rPr>
            </a:br>
            <a:endParaRPr lang="en-US" altLang="en-US" sz="2400" dirty="0">
              <a:ea typeface="ＭＳ Ｐゴシック" pitchFamily="-84" charset="-128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49264" y="476122"/>
            <a:ext cx="8645471" cy="6381877"/>
          </a:xfrm>
        </p:spPr>
        <p:txBody>
          <a:bodyPr wrap="none" tIns="0" rIns="0" bIns="0"/>
          <a:lstStyle/>
          <a:p>
            <a:pPr marL="914400" lvl="2" indent="0" defTabSz="457200" eaLnBrk="1" fontAlgn="auto" hangingPunct="1">
              <a:spcAft>
                <a:spcPts val="0"/>
              </a:spcAft>
              <a:buNone/>
            </a:pPr>
            <a:r>
              <a:rPr lang="en-US" sz="16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Archived:</a:t>
            </a:r>
          </a:p>
          <a:p>
            <a:pPr marL="914400" lvl="2" indent="0" defTabSz="457200" eaLnBrk="1" fontAlgn="auto" hangingPunct="1">
              <a:spcAft>
                <a:spcPts val="0"/>
              </a:spcAft>
              <a:buNone/>
            </a:pPr>
            <a:r>
              <a:rPr lang="en-US" sz="16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HST UV </a:t>
            </a:r>
            <a:r>
              <a:rPr lang="en-US" sz="16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Slitless</a:t>
            </a:r>
            <a:r>
              <a:rPr lang="en-US" sz="16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Reflectance Spectra of (1) Ceres; </a:t>
            </a:r>
          </a:p>
          <a:p>
            <a:pPr marL="914400" lvl="2" indent="0" defTabSz="457200" eaLnBrk="1" fontAlgn="auto" hangingPunct="1">
              <a:spcAft>
                <a:spcPts val="0"/>
              </a:spcAft>
              <a:buNone/>
            </a:pPr>
            <a:r>
              <a:rPr lang="en-US" sz="16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HST Images, Albedo Maps, and Shape of (1) Ceres</a:t>
            </a:r>
          </a:p>
          <a:p>
            <a:pPr marL="914400" lvl="2" indent="0" defTabSz="457200" eaLnBrk="1" fontAlgn="auto" hangingPunct="1">
              <a:spcAft>
                <a:spcPts val="0"/>
              </a:spcAft>
              <a:buNone/>
            </a:pPr>
            <a:r>
              <a:rPr lang="fr-FR" sz="16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Hendrix IUE </a:t>
            </a:r>
            <a:r>
              <a:rPr lang="fr-FR" sz="16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asteroid</a:t>
            </a:r>
            <a:r>
              <a:rPr lang="fr-FR" sz="16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fr-FR" sz="16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reflectance</a:t>
            </a:r>
            <a:r>
              <a:rPr lang="fr-FR" sz="16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fr-FR" sz="16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spectra</a:t>
            </a:r>
            <a:endParaRPr lang="fr-FR" sz="16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lvl="2" indent="0" defTabSz="457200" eaLnBrk="1" fontAlgn="auto" hangingPunct="1">
              <a:spcAft>
                <a:spcPts val="0"/>
              </a:spcAft>
              <a:buNone/>
            </a:pPr>
            <a:r>
              <a:rPr lang="en-US" sz="16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Horizons Cosmic Optical Background Observations</a:t>
            </a:r>
          </a:p>
          <a:p>
            <a:pPr marL="914400" lvl="2" indent="0" defTabSz="457200" eaLnBrk="1" fontAlgn="auto" hangingPunct="1">
              <a:spcAft>
                <a:spcPts val="0"/>
              </a:spcAft>
              <a:buNone/>
            </a:pPr>
            <a:r>
              <a:rPr lang="en-US" sz="16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Rosetta ROSINA DFMS Time Series Abundances</a:t>
            </a:r>
          </a:p>
          <a:p>
            <a:pPr marL="914400" lvl="2" indent="0" defTabSz="457200" eaLnBrk="1" fontAlgn="auto" hangingPunct="1">
              <a:spcAft>
                <a:spcPts val="0"/>
              </a:spcAft>
              <a:buNone/>
            </a:pPr>
            <a:endParaRPr lang="en-US" sz="1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lvl="2" indent="0" defTabSz="457200" eaLnBrk="1" fontAlgn="auto" hangingPunct="1">
              <a:spcAft>
                <a:spcPts val="0"/>
              </a:spcAft>
              <a:buNone/>
            </a:pPr>
            <a:r>
              <a:rPr lang="en-US" sz="16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Reviewed:</a:t>
            </a:r>
          </a:p>
          <a:p>
            <a:pPr marL="914400" lvl="2" indent="0" defTabSz="457200" eaLnBrk="1" fontAlgn="auto" hangingPunct="1">
              <a:spcAft>
                <a:spcPts val="0"/>
              </a:spcAft>
              <a:buNone/>
            </a:pPr>
            <a:r>
              <a:rPr lang="en-US" sz="16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MITHNEOS IRTF Spectra </a:t>
            </a:r>
          </a:p>
          <a:p>
            <a:pPr marL="914400" lvl="2" indent="0" defTabSz="457200" eaLnBrk="1" fontAlgn="auto" hangingPunct="1">
              <a:spcAft>
                <a:spcPts val="0"/>
              </a:spcAft>
              <a:buNone/>
            </a:pPr>
            <a:r>
              <a:rPr lang="en-US" sz="16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Phoebe SPC Shape Model and Assessment Products  </a:t>
            </a:r>
          </a:p>
          <a:p>
            <a:pPr marL="914400" lvl="2" indent="0" defTabSz="457200" eaLnBrk="1" fontAlgn="auto" hangingPunct="1">
              <a:spcAft>
                <a:spcPts val="0"/>
              </a:spcAft>
              <a:buNone/>
            </a:pPr>
            <a:r>
              <a:rPr lang="sv-SE" sz="16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Arecibo Doppler Radar Spectra</a:t>
            </a:r>
          </a:p>
          <a:p>
            <a:pPr marL="914400" lvl="2" indent="0" defTabSz="457200" eaLnBrk="1" fontAlgn="auto" hangingPunct="1">
              <a:spcAft>
                <a:spcPts val="0"/>
              </a:spcAft>
              <a:buNone/>
            </a:pPr>
            <a:r>
              <a:rPr lang="en-US" sz="16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Horizons Cosmic Optical Background Observations</a:t>
            </a:r>
          </a:p>
          <a:p>
            <a:pPr marL="914400" lvl="2" indent="0" defTabSz="457200" eaLnBrk="1" fontAlgn="auto" hangingPunct="1">
              <a:spcAft>
                <a:spcPts val="0"/>
              </a:spcAft>
              <a:buNone/>
            </a:pPr>
            <a:r>
              <a:rPr lang="sv-SE" sz="16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Lowell Cometary Photometry </a:t>
            </a:r>
          </a:p>
          <a:p>
            <a:pPr marL="914400" lvl="2" indent="0" defTabSz="457200" eaLnBrk="1" fontAlgn="auto" hangingPunct="1">
              <a:spcAft>
                <a:spcPts val="0"/>
              </a:spcAft>
              <a:buNone/>
            </a:pPr>
            <a:r>
              <a:rPr lang="en-US" sz="16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Bolometric Hemispherical Albedo Map of Pluto from New Horizons Observations</a:t>
            </a:r>
            <a:endParaRPr lang="sv-SE" sz="16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lvl="2" indent="0" defTabSz="457200" eaLnBrk="1" fontAlgn="auto" hangingPunct="1">
              <a:spcAft>
                <a:spcPts val="0"/>
              </a:spcAft>
              <a:buNone/>
            </a:pPr>
            <a:r>
              <a:rPr lang="en-US" sz="16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CLASSE) Charon Exospheric Simulation Data</a:t>
            </a:r>
            <a:r>
              <a:rPr lang="it-IT" sz="16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endParaRPr lang="en-US" sz="16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lvl="2" indent="0" defTabSz="457200" eaLnBrk="1" fontAlgn="auto" hangingPunct="1">
              <a:spcAft>
                <a:spcPts val="0"/>
              </a:spcAft>
              <a:buNone/>
            </a:pPr>
            <a:r>
              <a:rPr lang="en-US" sz="16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LONEOS Survey Samples  </a:t>
            </a:r>
          </a:p>
          <a:p>
            <a:pPr marL="914400" lvl="2" indent="0" defTabSz="457200" eaLnBrk="1" fontAlgn="auto" hangingPunct="1">
              <a:spcAft>
                <a:spcPts val="0"/>
              </a:spcAft>
              <a:buNone/>
            </a:pPr>
            <a:r>
              <a:rPr lang="en-US" sz="16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Raw Goldstone SSR Radar Data </a:t>
            </a:r>
          </a:p>
          <a:p>
            <a:pPr marL="914400" lvl="2" indent="0" defTabSz="457200" eaLnBrk="1" fontAlgn="auto" hangingPunct="1">
              <a:spcAft>
                <a:spcPts val="0"/>
              </a:spcAft>
              <a:buNone/>
            </a:pPr>
            <a:r>
              <a:rPr lang="en-US" sz="16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Near-Sun asteroids </a:t>
            </a:r>
          </a:p>
          <a:p>
            <a:pPr marL="914400" lvl="2" indent="0" defTabSz="457200" eaLnBrk="1" fontAlgn="auto" hangingPunct="1">
              <a:spcAft>
                <a:spcPts val="0"/>
              </a:spcAft>
              <a:buNone/>
            </a:pPr>
            <a:endParaRPr lang="en-US" sz="1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lvl="2" indent="0" defTabSz="457200" eaLnBrk="1" fontAlgn="auto" hangingPunct="1">
              <a:spcAft>
                <a:spcPts val="0"/>
              </a:spcAft>
              <a:buNone/>
            </a:pPr>
            <a:r>
              <a:rPr lang="en-US" sz="16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preparation: </a:t>
            </a:r>
            <a:r>
              <a:rPr lang="en-US" sz="16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Goldstone and Arecibo radar data</a:t>
            </a:r>
          </a:p>
          <a:p>
            <a:pPr marL="914400" lvl="2" indent="0" defTabSz="457200" eaLnBrk="1" fontAlgn="auto" hangingPunct="1">
              <a:spcAft>
                <a:spcPts val="0"/>
              </a:spcAft>
              <a:buNone/>
            </a:pPr>
            <a:endParaRPr lang="en-US" sz="1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lvl="2" indent="0" defTabSz="457200" eaLnBrk="1" fontAlgn="auto" hangingPunct="1">
              <a:spcAft>
                <a:spcPts val="0"/>
              </a:spcAft>
              <a:buNone/>
            </a:pPr>
            <a:r>
              <a:rPr lang="en-US" sz="16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Remained on the list: </a:t>
            </a:r>
            <a:r>
              <a:rPr lang="en-US" sz="16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106 grants, among them 38 grants </a:t>
            </a:r>
            <a:r>
              <a:rPr lang="en-US" sz="1600" b="1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that already </a:t>
            </a:r>
            <a:r>
              <a:rPr lang="en-US" sz="16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ended.</a:t>
            </a:r>
            <a:endParaRPr lang="en-US" sz="16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766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100"/>
            <a:ext cx="7772400" cy="662285"/>
          </a:xfrm>
        </p:spPr>
        <p:txBody>
          <a:bodyPr/>
          <a:lstStyle/>
          <a:p>
            <a:r>
              <a:rPr lang="en-US" dirty="0"/>
              <a:t>New hires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34" y="602901"/>
            <a:ext cx="6797568" cy="602392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900" b="0" dirty="0"/>
          </a:p>
          <a:p>
            <a:pPr marL="0" indent="0">
              <a:buNone/>
            </a:pPr>
            <a:r>
              <a:rPr lang="en-US" sz="2800" dirty="0"/>
              <a:t>Dr. Ben Sharkey </a:t>
            </a:r>
          </a:p>
          <a:p>
            <a:pPr marL="0" indent="0">
              <a:buNone/>
            </a:pPr>
            <a:r>
              <a:rPr lang="en-US" sz="2800" dirty="0"/>
              <a:t>Works on migration, and tool development to access telescopic data archives.</a:t>
            </a:r>
          </a:p>
          <a:p>
            <a:pPr marL="0" indent="0">
              <a:buNone/>
            </a:pPr>
            <a:endParaRPr lang="en-US" sz="3600" b="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b="0" dirty="0"/>
          </a:p>
          <a:p>
            <a:pPr marL="0" indent="0">
              <a:buNone/>
            </a:pPr>
            <a:r>
              <a:rPr lang="en-US" sz="2800" dirty="0"/>
              <a:t>Dr. Yaeji Kim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800" dirty="0"/>
              <a:t>Currently works on calibrating and re-archiving the </a:t>
            </a:r>
            <a:r>
              <a:rPr lang="en-US" sz="2800"/>
              <a:t>NEAT data.</a:t>
            </a:r>
            <a:endParaRPr lang="en-US" sz="2800" dirty="0"/>
          </a:p>
          <a:p>
            <a:pPr marL="0" indent="0">
              <a:buNone/>
            </a:pPr>
            <a:endParaRPr lang="en-US" sz="3600" b="0" dirty="0"/>
          </a:p>
          <a:p>
            <a:pPr lvl="2"/>
            <a:endParaRPr lang="en-US" altLang="en-US" sz="1400" dirty="0">
              <a:ea typeface="ＭＳ Ｐゴシック" pitchFamily="-84" charset="-128"/>
            </a:endParaRPr>
          </a:p>
          <a:p>
            <a:pPr marL="914400" lvl="2" indent="0">
              <a:buNone/>
            </a:pPr>
            <a:endParaRPr lang="en-US" altLang="en-US" sz="1400" dirty="0">
              <a:solidFill>
                <a:srgbClr val="C00000"/>
              </a:solidFill>
              <a:ea typeface="ＭＳ Ｐゴシック" pitchFamily="-84" charset="-12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998468-8F6C-2015-130E-79242CC3A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691" y="3614865"/>
            <a:ext cx="1767844" cy="27780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2FED113-39F9-F20D-176B-675C691CF47F}"/>
              </a:ext>
            </a:extLst>
          </p:cNvPr>
          <p:cNvSpPr/>
          <p:nvPr/>
        </p:nvSpPr>
        <p:spPr bwMode="auto">
          <a:xfrm flipH="1">
            <a:off x="7056521" y="6140220"/>
            <a:ext cx="1348860" cy="3346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2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47039D-F610-63A9-0A29-14C2727DCD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0305" y="383172"/>
            <a:ext cx="1681291" cy="262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87691"/>
      </p:ext>
    </p:extLst>
  </p:cSld>
  <p:clrMapOvr>
    <a:masterClrMapping/>
  </p:clrMapOvr>
</p:sld>
</file>

<file path=ppt/theme/theme1.xml><?xml version="1.0" encoding="utf-8"?>
<a:theme xmlns:a="http://schemas.openxmlformats.org/drawingml/2006/main" name="geonode_mc_1103">
  <a:themeElements>
    <a:clrScheme name="PDS_2009_Sr_Re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DS_2009_Sr_Rev">
      <a:majorFont>
        <a:latin typeface="Verdan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2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24" charset="0"/>
          </a:defRPr>
        </a:defPPr>
      </a:lstStyle>
    </a:lnDef>
  </a:objectDefaults>
  <a:extraClrSchemeLst>
    <a:extraClrScheme>
      <a:clrScheme name="PDS_2009_Sr_Re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DS_2009_Sr_Re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DS_2009_Sr_Re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DS_2009_Sr_Re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DS_2009_Sr_Re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DS_2009_Sr_Re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DS_2009_Sr_Re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DS_2009_Sr_Re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DS_2009_Sr_Re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DS_2009_Sr_Re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DS_2009_Sr_Re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DS_2009_Sr_Re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geonode_mc_1103</Template>
  <TotalTime>30539</TotalTime>
  <Words>526</Words>
  <Application>Microsoft Office PowerPoint</Application>
  <PresentationFormat>On-screen Show (4:3)</PresentationFormat>
  <Paragraphs>79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Times</vt:lpstr>
      <vt:lpstr>Times New Roman</vt:lpstr>
      <vt:lpstr>Verdana</vt:lpstr>
      <vt:lpstr>geonode_mc_1103</vt:lpstr>
      <vt:lpstr>PDS Small Bodies Node archiving activities</vt:lpstr>
      <vt:lpstr>Missions </vt:lpstr>
      <vt:lpstr>Missions foreign </vt:lpstr>
      <vt:lpstr>R&amp;A (ROSES grants) archiving </vt:lpstr>
      <vt:lpstr>New hires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Geosciences Node</dc:title>
  <dc:creator>Susan Slavney</dc:creator>
  <cp:lastModifiedBy>Lioudmila Kolokolova</cp:lastModifiedBy>
  <cp:revision>449</cp:revision>
  <cp:lastPrinted>2014-04-01T14:41:01Z</cp:lastPrinted>
  <dcterms:created xsi:type="dcterms:W3CDTF">2013-08-30T18:43:29Z</dcterms:created>
  <dcterms:modified xsi:type="dcterms:W3CDTF">2023-09-28T16:13:16Z</dcterms:modified>
</cp:coreProperties>
</file>